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413" r:id="rId2"/>
    <p:sldId id="380" r:id="rId3"/>
    <p:sldId id="415" r:id="rId4"/>
    <p:sldId id="416" r:id="rId5"/>
    <p:sldId id="420" r:id="rId6"/>
    <p:sldId id="418" r:id="rId7"/>
    <p:sldId id="417" r:id="rId8"/>
    <p:sldId id="424" r:id="rId9"/>
    <p:sldId id="419" r:id="rId10"/>
    <p:sldId id="425" r:id="rId11"/>
    <p:sldId id="422" r:id="rId12"/>
    <p:sldId id="421" r:id="rId13"/>
    <p:sldId id="414" r:id="rId14"/>
    <p:sldId id="423" r:id="rId15"/>
  </p:sldIdLst>
  <p:sldSz cx="9144000" cy="6858000" type="screen4x3"/>
  <p:notesSz cx="9928225" cy="6797675"/>
  <p:defaultTextStyle>
    <a:defPPr>
      <a:defRPr lang="en-US"/>
    </a:defPPr>
    <a:lvl1pPr algn="l" rtl="0" fontAlgn="base">
      <a:spcBef>
        <a:spcPct val="0"/>
      </a:spcBef>
      <a:spcAft>
        <a:spcPct val="0"/>
      </a:spcAft>
      <a:defRPr kern="1200">
        <a:solidFill>
          <a:schemeClr val="tx1"/>
        </a:solidFill>
        <a:latin typeface="Microsoft Sans Serif"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Microsoft Sans Serif"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Microsoft Sans Serif"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Microsoft Sans Serif"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Microsoft Sans Serif" pitchFamily="34" charset="0"/>
        <a:ea typeface="MS PGothic" pitchFamily="34" charset="-128"/>
        <a:cs typeface="+mn-cs"/>
      </a:defRPr>
    </a:lvl5pPr>
    <a:lvl6pPr marL="2286000" algn="l" defTabSz="914400" rtl="0" eaLnBrk="1" latinLnBrk="0" hangingPunct="1">
      <a:defRPr kern="1200">
        <a:solidFill>
          <a:schemeClr val="tx1"/>
        </a:solidFill>
        <a:latin typeface="Microsoft Sans Serif" pitchFamily="34" charset="0"/>
        <a:ea typeface="MS PGothic" pitchFamily="34" charset="-128"/>
        <a:cs typeface="+mn-cs"/>
      </a:defRPr>
    </a:lvl6pPr>
    <a:lvl7pPr marL="2743200" algn="l" defTabSz="914400" rtl="0" eaLnBrk="1" latinLnBrk="0" hangingPunct="1">
      <a:defRPr kern="1200">
        <a:solidFill>
          <a:schemeClr val="tx1"/>
        </a:solidFill>
        <a:latin typeface="Microsoft Sans Serif" pitchFamily="34" charset="0"/>
        <a:ea typeface="MS PGothic" pitchFamily="34" charset="-128"/>
        <a:cs typeface="+mn-cs"/>
      </a:defRPr>
    </a:lvl7pPr>
    <a:lvl8pPr marL="3200400" algn="l" defTabSz="914400" rtl="0" eaLnBrk="1" latinLnBrk="0" hangingPunct="1">
      <a:defRPr kern="1200">
        <a:solidFill>
          <a:schemeClr val="tx1"/>
        </a:solidFill>
        <a:latin typeface="Microsoft Sans Serif" pitchFamily="34" charset="0"/>
        <a:ea typeface="MS PGothic" pitchFamily="34" charset="-128"/>
        <a:cs typeface="+mn-cs"/>
      </a:defRPr>
    </a:lvl8pPr>
    <a:lvl9pPr marL="3657600" algn="l" defTabSz="914400" rtl="0" eaLnBrk="1" latinLnBrk="0" hangingPunct="1">
      <a:defRPr kern="1200">
        <a:solidFill>
          <a:schemeClr val="tx1"/>
        </a:solidFill>
        <a:latin typeface="Microsoft Sans Serif" pitchFamily="34" charset="0"/>
        <a:ea typeface="MS PGothic" pitchFamily="34" charset="-128"/>
        <a:cs typeface="+mn-cs"/>
      </a:defRPr>
    </a:lvl9pPr>
  </p:defaultTextStyle>
  <p:extLst>
    <p:ext uri="{EFAFB233-063F-42B5-8137-9DF3F51BA10A}">
      <p15:sldGuideLst xmlns="" xmlns:p15="http://schemas.microsoft.com/office/powerpoint/2012/main">
        <p15:guide id="1" orient="horz" pos="215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formation Services" initials="" lastIdx="1" clrIdx="0"/>
  <p:cmAuthor id="1" name=" "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3F5"/>
    <a:srgbClr val="FF0000"/>
    <a:srgbClr val="9B8B0E"/>
    <a:srgbClr val="D06C05"/>
    <a:srgbClr val="D07B1E"/>
    <a:srgbClr val="FF8D9B"/>
    <a:srgbClr val="061584"/>
    <a:srgbClr val="091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2000" autoAdjust="0"/>
  </p:normalViewPr>
  <p:slideViewPr>
    <p:cSldViewPr snapToGrid="0">
      <p:cViewPr>
        <p:scale>
          <a:sx n="60" d="100"/>
          <a:sy n="60" d="100"/>
        </p:scale>
        <p:origin x="-1434" y="-366"/>
      </p:cViewPr>
      <p:guideLst>
        <p:guide orient="horz" pos="2151"/>
        <p:guide pos="2880"/>
      </p:guideLst>
    </p:cSldViewPr>
  </p:slid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48;&#1085;&#1085;&#1072;\AppData\Local\Microsoft\Windows\Temporary%20Internet%20Files\Content.Outlook\F1ODIZ2R\&#1040;&#1053;&#1043;&#1052;&#1072;&#1088;&#1082;&#1077;&#1088;%20&#1043;&#1052;%20Jamal_eng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istyna\articles_into_journals\last%20variantsEAPM2015\&#1084;&#1077;&#1090;&#1077;&#1086;%20&#1075;&#1110;&#1089;&#1090;_eng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istyna\articles_into_journals\last%20variantsEAPM2015\&#1084;&#1077;&#1090;&#1077;&#1086;%20&#1075;&#1110;&#1089;&#1090;_eng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istyna\articles_into_journals\last%20variantsEAPM2015\&#1090;&#1072;&#1073;&#1083;&#1080;&#1094;&#1103;_eng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istyna\articles_into_journals\last%20variantsEAPM2015\&#1090;&#1072;&#1073;&#1083;&#1080;&#1094;&#1103;_eng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istyna\articles_into_journals\last%20variantsEAPM2015\&#1090;&#1072;&#1073;&#1083;&#1080;&#1094;&#1103;_eng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istyna\articles_into_journals\last%20variantsEAPM2015\&#1090;&#1072;&#1073;&#1083;&#1080;&#1094;&#1103;_eng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istyna\articles_into_journals\last%20variantsEAPM2015\&#1084;&#1077;&#1090;&#1077;&#1086;%20&#1075;&#1110;&#1089;&#1090;_dynamics_eng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filled"/>
        <c:varyColors val="0"/>
        <c:ser>
          <c:idx val="0"/>
          <c:order val="0"/>
          <c:tx>
            <c:strRef>
              <c:f>'[АНГМаркер ГМ Jamal_engl.xlsx]ангіомаркери'!$G$74</c:f>
              <c:strCache>
                <c:ptCount val="1"/>
                <c:pt idx="0">
                  <c:v>normal level </c:v>
                </c:pt>
              </c:strCache>
            </c:strRef>
          </c:tx>
          <c:spPr>
            <a:noFill/>
            <a:ln w="269875">
              <a:solidFill>
                <a:srgbClr val="08A823">
                  <a:alpha val="80000"/>
                </a:srgbClr>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Jamal_engl.xlsx]ангіомаркери'!$G$75:$G$106</c:f>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numCache>
            </c:numRef>
          </c:val>
        </c:ser>
        <c:ser>
          <c:idx val="1"/>
          <c:order val="1"/>
          <c:tx>
            <c:strRef>
              <c:f>'[АНГМаркер ГМ Jamal_engl.xlsx]ангіомаркери'!$H$74</c:f>
              <c:strCache>
                <c:ptCount val="1"/>
                <c:pt idx="0">
                  <c:v>critical for life </c:v>
                </c:pt>
              </c:strCache>
            </c:strRef>
          </c:tx>
          <c:spPr>
            <a:noFill/>
            <a:ln w="142875">
              <a:solidFill>
                <a:schemeClr val="tx1">
                  <a:alpha val="80000"/>
                </a:schemeClr>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Jamal_engl.xlsx]ангіомаркери'!$H$75:$H$106</c:f>
              <c:numCache>
                <c:formatCode>General</c:formatCode>
                <c:ptCount val="32"/>
                <c:pt idx="0">
                  <c:v>-4.5</c:v>
                </c:pt>
                <c:pt idx="1">
                  <c:v>-4.5</c:v>
                </c:pt>
                <c:pt idx="2">
                  <c:v>-4.5</c:v>
                </c:pt>
                <c:pt idx="3">
                  <c:v>-4.5</c:v>
                </c:pt>
                <c:pt idx="4">
                  <c:v>-4.5</c:v>
                </c:pt>
                <c:pt idx="5">
                  <c:v>-4.5</c:v>
                </c:pt>
                <c:pt idx="6">
                  <c:v>-4.5</c:v>
                </c:pt>
                <c:pt idx="7">
                  <c:v>-4.5</c:v>
                </c:pt>
                <c:pt idx="8">
                  <c:v>-4.5</c:v>
                </c:pt>
                <c:pt idx="9">
                  <c:v>-4.5</c:v>
                </c:pt>
                <c:pt idx="10">
                  <c:v>-4.5</c:v>
                </c:pt>
                <c:pt idx="11">
                  <c:v>-4.5</c:v>
                </c:pt>
                <c:pt idx="12">
                  <c:v>-4.5</c:v>
                </c:pt>
                <c:pt idx="13">
                  <c:v>-4.5</c:v>
                </c:pt>
                <c:pt idx="14">
                  <c:v>-4.5</c:v>
                </c:pt>
                <c:pt idx="15">
                  <c:v>-4.5</c:v>
                </c:pt>
                <c:pt idx="16">
                  <c:v>-4.5</c:v>
                </c:pt>
                <c:pt idx="17">
                  <c:v>-4.5</c:v>
                </c:pt>
                <c:pt idx="18">
                  <c:v>-4.5</c:v>
                </c:pt>
                <c:pt idx="19">
                  <c:v>-4.5</c:v>
                </c:pt>
                <c:pt idx="20">
                  <c:v>-4.5</c:v>
                </c:pt>
                <c:pt idx="21">
                  <c:v>-4.5</c:v>
                </c:pt>
                <c:pt idx="22">
                  <c:v>-4.5</c:v>
                </c:pt>
                <c:pt idx="23">
                  <c:v>-4.5</c:v>
                </c:pt>
                <c:pt idx="24">
                  <c:v>-4.5</c:v>
                </c:pt>
                <c:pt idx="25">
                  <c:v>-4.5</c:v>
                </c:pt>
                <c:pt idx="26">
                  <c:v>-4.5</c:v>
                </c:pt>
                <c:pt idx="27">
                  <c:v>-4.5</c:v>
                </c:pt>
                <c:pt idx="28">
                  <c:v>-4.5</c:v>
                </c:pt>
                <c:pt idx="29">
                  <c:v>-4.5</c:v>
                </c:pt>
                <c:pt idx="30">
                  <c:v>-4.5</c:v>
                </c:pt>
                <c:pt idx="31">
                  <c:v>-4.5</c:v>
                </c:pt>
              </c:numCache>
            </c:numRef>
          </c:val>
        </c:ser>
        <c:ser>
          <c:idx val="2"/>
          <c:order val="2"/>
          <c:tx>
            <c:strRef>
              <c:f>'[АНГМаркер ГМ Jamal_engl.xlsx]ангіомаркери'!$I$74</c:f>
              <c:strCache>
                <c:ptCount val="1"/>
                <c:pt idx="0">
                  <c:v>paranormal</c:v>
                </c:pt>
              </c:strCache>
            </c:strRef>
          </c:tx>
          <c:spPr>
            <a:noFill/>
            <a:ln w="155575">
              <a:solidFill>
                <a:srgbClr val="FFFF00">
                  <a:alpha val="80000"/>
                </a:srgbClr>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Jamal_engl.xlsx]ангіомаркери'!$I$75:$I$106</c:f>
              <c:numCache>
                <c:formatCode>General</c:formatCode>
                <c:ptCount val="32"/>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numCache>
            </c:numRef>
          </c:val>
        </c:ser>
        <c:ser>
          <c:idx val="3"/>
          <c:order val="3"/>
          <c:tx>
            <c:strRef>
              <c:f>'[АНГМаркер ГМ Jamal_engl.xlsx]ангіомаркери'!$J$74</c:f>
              <c:strCache>
                <c:ptCount val="1"/>
                <c:pt idx="0">
                  <c:v>paranormal</c:v>
                </c:pt>
              </c:strCache>
            </c:strRef>
          </c:tx>
          <c:spPr>
            <a:noFill/>
            <a:ln w="158750">
              <a:solidFill>
                <a:srgbClr val="FFFF00">
                  <a:alpha val="80000"/>
                </a:srgbClr>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Jamal_engl.xlsx]ангіомаркери'!$J$75:$J$106</c:f>
              <c:numCache>
                <c:formatCode>General</c:formatCode>
                <c:ptCount val="32"/>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numCache>
            </c:numRef>
          </c:val>
        </c:ser>
        <c:ser>
          <c:idx val="4"/>
          <c:order val="4"/>
          <c:tx>
            <c:strRef>
              <c:f>'[АНГМаркер ГМ Jamal_engl.xlsx]ангіомаркери'!$K$74</c:f>
              <c:strCache>
                <c:ptCount val="1"/>
                <c:pt idx="0">
                  <c:v>subcritical</c:v>
                </c:pt>
              </c:strCache>
            </c:strRef>
          </c:tx>
          <c:spPr>
            <a:noFill/>
            <a:ln w="152400">
              <a:solidFill>
                <a:srgbClr val="FF6600">
                  <a:alpha val="80000"/>
                </a:srgbClr>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Jamal_engl.xlsx]ангіомаркери'!$K$75:$K$106</c:f>
              <c:numCache>
                <c:formatCode>General</c:formatCode>
                <c:ptCount val="32"/>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-2.5</c:v>
                </c:pt>
                <c:pt idx="19">
                  <c:v>-2.5</c:v>
                </c:pt>
                <c:pt idx="20">
                  <c:v>-2.5</c:v>
                </c:pt>
                <c:pt idx="21">
                  <c:v>-2.5</c:v>
                </c:pt>
                <c:pt idx="22">
                  <c:v>-2.5</c:v>
                </c:pt>
                <c:pt idx="23">
                  <c:v>-2.5</c:v>
                </c:pt>
                <c:pt idx="24">
                  <c:v>-2.5</c:v>
                </c:pt>
                <c:pt idx="25">
                  <c:v>-2.5</c:v>
                </c:pt>
                <c:pt idx="26">
                  <c:v>-2.5</c:v>
                </c:pt>
                <c:pt idx="27">
                  <c:v>-2.5</c:v>
                </c:pt>
                <c:pt idx="28">
                  <c:v>-2.5</c:v>
                </c:pt>
                <c:pt idx="29">
                  <c:v>-2.5</c:v>
                </c:pt>
                <c:pt idx="30">
                  <c:v>-2.5</c:v>
                </c:pt>
                <c:pt idx="31">
                  <c:v>-2.5</c:v>
                </c:pt>
              </c:numCache>
            </c:numRef>
          </c:val>
        </c:ser>
        <c:ser>
          <c:idx val="5"/>
          <c:order val="5"/>
          <c:tx>
            <c:strRef>
              <c:f>'[АНГМаркер ГМ Jamal_engl.xlsx]ангіомаркери'!$L$74</c:f>
              <c:strCache>
                <c:ptCount val="1"/>
                <c:pt idx="0">
                  <c:v>subcritical</c:v>
                </c:pt>
              </c:strCache>
            </c:strRef>
          </c:tx>
          <c:spPr>
            <a:noFill/>
            <a:ln w="152400">
              <a:solidFill>
                <a:srgbClr val="FF6600">
                  <a:alpha val="80000"/>
                </a:srgbClr>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Jamal_engl.xlsx]ангіомаркери'!$L$75:$L$106</c:f>
              <c:numCache>
                <c:formatCode>General</c:formatCode>
                <c:ptCount val="32"/>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2.5</c:v>
                </c:pt>
                <c:pt idx="19">
                  <c:v>2.5</c:v>
                </c:pt>
                <c:pt idx="20">
                  <c:v>2.5</c:v>
                </c:pt>
                <c:pt idx="21">
                  <c:v>2.5</c:v>
                </c:pt>
                <c:pt idx="22">
                  <c:v>2.5</c:v>
                </c:pt>
                <c:pt idx="23">
                  <c:v>2.5</c:v>
                </c:pt>
                <c:pt idx="24">
                  <c:v>2.5</c:v>
                </c:pt>
                <c:pt idx="25">
                  <c:v>2.5</c:v>
                </c:pt>
                <c:pt idx="26">
                  <c:v>2.5</c:v>
                </c:pt>
                <c:pt idx="27">
                  <c:v>2.5</c:v>
                </c:pt>
                <c:pt idx="28">
                  <c:v>2.5</c:v>
                </c:pt>
                <c:pt idx="29">
                  <c:v>2.5</c:v>
                </c:pt>
                <c:pt idx="30">
                  <c:v>2.5</c:v>
                </c:pt>
                <c:pt idx="31">
                  <c:v>2.5</c:v>
                </c:pt>
              </c:numCache>
            </c:numRef>
          </c:val>
        </c:ser>
        <c:ser>
          <c:idx val="6"/>
          <c:order val="6"/>
          <c:tx>
            <c:strRef>
              <c:f>'[АНГМаркер ГМ Jamal_engl.xlsx]ангіомаркери'!$M$74</c:f>
              <c:strCache>
                <c:ptCount val="1"/>
                <c:pt idx="0">
                  <c:v>critical </c:v>
                </c:pt>
              </c:strCache>
            </c:strRef>
          </c:tx>
          <c:spPr>
            <a:noFill/>
            <a:ln w="104775">
              <a:solidFill>
                <a:srgbClr val="FF0000">
                  <a:alpha val="80000"/>
                </a:srgbClr>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Jamal_engl.xlsx]ангіомаркери'!$M$75:$M$106</c:f>
              <c:numCache>
                <c:formatCode>General</c:formatCode>
                <c:ptCount val="32"/>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numCache>
            </c:numRef>
          </c:val>
        </c:ser>
        <c:ser>
          <c:idx val="7"/>
          <c:order val="7"/>
          <c:tx>
            <c:strRef>
              <c:f>'[АНГМаркер ГМ Jamal_engl.xlsx]ангіомаркери'!$N$74</c:f>
              <c:strCache>
                <c:ptCount val="1"/>
                <c:pt idx="0">
                  <c:v>critical </c:v>
                </c:pt>
              </c:strCache>
            </c:strRef>
          </c:tx>
          <c:spPr>
            <a:noFill/>
            <a:ln w="257175">
              <a:solidFill>
                <a:srgbClr val="FF0000">
                  <a:alpha val="80000"/>
                </a:srgbClr>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Jamal_engl.xlsx]ангіомаркери'!$N$75:$N$106</c:f>
              <c:numCache>
                <c:formatCode>General</c:formatCode>
                <c:ptCount val="32"/>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pt idx="27">
                  <c:v>4</c:v>
                </c:pt>
                <c:pt idx="28">
                  <c:v>4</c:v>
                </c:pt>
                <c:pt idx="29">
                  <c:v>4</c:v>
                </c:pt>
                <c:pt idx="30">
                  <c:v>4</c:v>
                </c:pt>
                <c:pt idx="31">
                  <c:v>4</c:v>
                </c:pt>
              </c:numCache>
            </c:numRef>
          </c:val>
        </c:ser>
        <c:ser>
          <c:idx val="8"/>
          <c:order val="8"/>
          <c:tx>
            <c:strRef>
              <c:f>'[АНГМаркер ГМ Jamal_engl.xlsx]ангіомаркери'!$O$74</c:f>
              <c:strCache>
                <c:ptCount val="1"/>
                <c:pt idx="0">
                  <c:v>death</c:v>
                </c:pt>
              </c:strCache>
            </c:strRef>
          </c:tx>
          <c:spPr>
            <a:noFill/>
            <a:ln w="250825">
              <a:solidFill>
                <a:schemeClr val="tx1">
                  <a:alpha val="80000"/>
                </a:schemeClr>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Jamal_engl.xlsx]ангіомаркери'!$O$75:$O$106</c:f>
              <c:numCache>
                <c:formatCode>General</c:formatCode>
                <c:ptCount val="32"/>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pt idx="17">
                  <c:v>-6</c:v>
                </c:pt>
                <c:pt idx="18">
                  <c:v>-6</c:v>
                </c:pt>
                <c:pt idx="19">
                  <c:v>-6</c:v>
                </c:pt>
                <c:pt idx="20">
                  <c:v>-6</c:v>
                </c:pt>
                <c:pt idx="21">
                  <c:v>-6</c:v>
                </c:pt>
                <c:pt idx="22">
                  <c:v>-6</c:v>
                </c:pt>
                <c:pt idx="23">
                  <c:v>-6</c:v>
                </c:pt>
                <c:pt idx="24">
                  <c:v>-6</c:v>
                </c:pt>
                <c:pt idx="25">
                  <c:v>-6</c:v>
                </c:pt>
                <c:pt idx="26">
                  <c:v>-6</c:v>
                </c:pt>
                <c:pt idx="27">
                  <c:v>-6</c:v>
                </c:pt>
                <c:pt idx="28">
                  <c:v>-6</c:v>
                </c:pt>
                <c:pt idx="29">
                  <c:v>-6</c:v>
                </c:pt>
                <c:pt idx="30">
                  <c:v>-6</c:v>
                </c:pt>
                <c:pt idx="31">
                  <c:v>-6</c:v>
                </c:pt>
              </c:numCache>
            </c:numRef>
          </c:val>
        </c:ser>
        <c:ser>
          <c:idx val="9"/>
          <c:order val="9"/>
          <c:tx>
            <c:strRef>
              <c:f>'[АНГМаркер ГМ Jamal_engl.xlsx]ангіомаркери'!$P$74</c:f>
              <c:strCache>
                <c:ptCount val="1"/>
                <c:pt idx="0">
                  <c:v>17.01</c:v>
                </c:pt>
              </c:strCache>
            </c:strRef>
          </c:tx>
          <c:spPr>
            <a:noFill/>
            <a:ln w="41275" cap="flat">
              <a:solidFill>
                <a:srgbClr val="7030A0"/>
              </a:solidFill>
            </a:ln>
            <a:effectLst>
              <a:glow rad="63500">
                <a:schemeClr val="accent4">
                  <a:satMod val="175000"/>
                  <a:alpha val="56000"/>
                </a:schemeClr>
              </a:glow>
            </a:effectLst>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Jamal_engl.xlsx]ангіомаркери'!$P$75:$P$106</c:f>
              <c:numCache>
                <c:formatCode>General</c:formatCode>
                <c:ptCount val="32"/>
                <c:pt idx="0">
                  <c:v>-4</c:v>
                </c:pt>
                <c:pt idx="1">
                  <c:v>-3</c:v>
                </c:pt>
                <c:pt idx="2">
                  <c:v>-4</c:v>
                </c:pt>
                <c:pt idx="3">
                  <c:v>-3</c:v>
                </c:pt>
                <c:pt idx="4">
                  <c:v>-1</c:v>
                </c:pt>
                <c:pt idx="5">
                  <c:v>-1</c:v>
                </c:pt>
                <c:pt idx="6">
                  <c:v>-2</c:v>
                </c:pt>
                <c:pt idx="7">
                  <c:v>1</c:v>
                </c:pt>
                <c:pt idx="8">
                  <c:v>-4</c:v>
                </c:pt>
                <c:pt idx="9">
                  <c:v>1</c:v>
                </c:pt>
                <c:pt idx="10">
                  <c:v>-4</c:v>
                </c:pt>
                <c:pt idx="11">
                  <c:v>-4</c:v>
                </c:pt>
                <c:pt idx="12">
                  <c:v>-3</c:v>
                </c:pt>
                <c:pt idx="13">
                  <c:v>-3</c:v>
                </c:pt>
                <c:pt idx="14">
                  <c:v>-2</c:v>
                </c:pt>
                <c:pt idx="15">
                  <c:v>-2</c:v>
                </c:pt>
                <c:pt idx="16">
                  <c:v>-3</c:v>
                </c:pt>
                <c:pt idx="17">
                  <c:v>-2</c:v>
                </c:pt>
                <c:pt idx="18">
                  <c:v>-3</c:v>
                </c:pt>
                <c:pt idx="19">
                  <c:v>3</c:v>
                </c:pt>
                <c:pt idx="20">
                  <c:v>0</c:v>
                </c:pt>
                <c:pt idx="21">
                  <c:v>2</c:v>
                </c:pt>
                <c:pt idx="22">
                  <c:v>-2</c:v>
                </c:pt>
                <c:pt idx="23">
                  <c:v>-2</c:v>
                </c:pt>
                <c:pt idx="24">
                  <c:v>-1</c:v>
                </c:pt>
                <c:pt idx="25">
                  <c:v>1</c:v>
                </c:pt>
                <c:pt idx="26">
                  <c:v>1</c:v>
                </c:pt>
                <c:pt idx="27">
                  <c:v>0</c:v>
                </c:pt>
                <c:pt idx="28">
                  <c:v>0</c:v>
                </c:pt>
                <c:pt idx="29">
                  <c:v>0</c:v>
                </c:pt>
                <c:pt idx="30">
                  <c:v>1</c:v>
                </c:pt>
                <c:pt idx="31">
                  <c:v>1</c:v>
                </c:pt>
              </c:numCache>
            </c:numRef>
          </c:val>
        </c:ser>
        <c:ser>
          <c:idx val="10"/>
          <c:order val="10"/>
          <c:tx>
            <c:strRef>
              <c:f>'[АНГМаркер ГМ Jamal_engl.xlsx]ангіомаркери'!$Q$74</c:f>
              <c:strCache>
                <c:ptCount val="1"/>
                <c:pt idx="0">
                  <c:v>24.01</c:v>
                </c:pt>
              </c:strCache>
            </c:strRef>
          </c:tx>
          <c:spPr>
            <a:noFill/>
            <a:ln w="41275">
              <a:solidFill>
                <a:srgbClr val="002060"/>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Jamal_engl.xlsx]ангіомаркери'!$Q$75:$Q$106</c:f>
              <c:numCache>
                <c:formatCode>General</c:formatCode>
                <c:ptCount val="32"/>
                <c:pt idx="0">
                  <c:v>-3</c:v>
                </c:pt>
                <c:pt idx="1">
                  <c:v>-3</c:v>
                </c:pt>
                <c:pt idx="2">
                  <c:v>-3</c:v>
                </c:pt>
                <c:pt idx="3">
                  <c:v>-2</c:v>
                </c:pt>
                <c:pt idx="4">
                  <c:v>0</c:v>
                </c:pt>
                <c:pt idx="5">
                  <c:v>0</c:v>
                </c:pt>
                <c:pt idx="6">
                  <c:v>-2</c:v>
                </c:pt>
                <c:pt idx="7">
                  <c:v>0</c:v>
                </c:pt>
                <c:pt idx="8">
                  <c:v>-1</c:v>
                </c:pt>
                <c:pt idx="9">
                  <c:v>0</c:v>
                </c:pt>
                <c:pt idx="10">
                  <c:v>-3</c:v>
                </c:pt>
                <c:pt idx="11">
                  <c:v>-3</c:v>
                </c:pt>
                <c:pt idx="12">
                  <c:v>-2</c:v>
                </c:pt>
                <c:pt idx="13">
                  <c:v>-2</c:v>
                </c:pt>
                <c:pt idx="14">
                  <c:v>-2</c:v>
                </c:pt>
                <c:pt idx="15">
                  <c:v>-2</c:v>
                </c:pt>
                <c:pt idx="16">
                  <c:v>-2</c:v>
                </c:pt>
                <c:pt idx="17">
                  <c:v>-2</c:v>
                </c:pt>
                <c:pt idx="18">
                  <c:v>-2</c:v>
                </c:pt>
                <c:pt idx="19">
                  <c:v>2</c:v>
                </c:pt>
                <c:pt idx="20">
                  <c:v>0</c:v>
                </c:pt>
                <c:pt idx="21">
                  <c:v>0</c:v>
                </c:pt>
                <c:pt idx="22">
                  <c:v>-2</c:v>
                </c:pt>
                <c:pt idx="23">
                  <c:v>-2</c:v>
                </c:pt>
                <c:pt idx="24">
                  <c:v>-1</c:v>
                </c:pt>
                <c:pt idx="25">
                  <c:v>0</c:v>
                </c:pt>
                <c:pt idx="26">
                  <c:v>1</c:v>
                </c:pt>
                <c:pt idx="27">
                  <c:v>0</c:v>
                </c:pt>
                <c:pt idx="28">
                  <c:v>1</c:v>
                </c:pt>
                <c:pt idx="29">
                  <c:v>0</c:v>
                </c:pt>
                <c:pt idx="30">
                  <c:v>1</c:v>
                </c:pt>
                <c:pt idx="31">
                  <c:v>0</c:v>
                </c:pt>
              </c:numCache>
            </c:numRef>
          </c:val>
        </c:ser>
        <c:ser>
          <c:idx val="11"/>
          <c:order val="11"/>
          <c:tx>
            <c:strRef>
              <c:f>'[АНГМаркер ГМ Jamal_engl.xlsx]ангіомаркери'!$R$74</c:f>
              <c:strCache>
                <c:ptCount val="1"/>
                <c:pt idx="0">
                  <c:v>23.02</c:v>
                </c:pt>
              </c:strCache>
            </c:strRef>
          </c:tx>
          <c:spPr>
            <a:noFill/>
            <a:ln w="41275">
              <a:solidFill>
                <a:srgbClr val="0070C0"/>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Jamal_engl.xlsx]ангіомаркери'!$R$75:$R$106</c:f>
              <c:numCache>
                <c:formatCode>General</c:formatCode>
                <c:ptCount val="32"/>
                <c:pt idx="0">
                  <c:v>-3</c:v>
                </c:pt>
                <c:pt idx="1">
                  <c:v>-3</c:v>
                </c:pt>
                <c:pt idx="2">
                  <c:v>-4</c:v>
                </c:pt>
                <c:pt idx="3">
                  <c:v>-2</c:v>
                </c:pt>
                <c:pt idx="4">
                  <c:v>-1</c:v>
                </c:pt>
                <c:pt idx="5">
                  <c:v>-1</c:v>
                </c:pt>
                <c:pt idx="6">
                  <c:v>-1</c:v>
                </c:pt>
                <c:pt idx="7">
                  <c:v>1</c:v>
                </c:pt>
                <c:pt idx="8">
                  <c:v>-2</c:v>
                </c:pt>
                <c:pt idx="9">
                  <c:v>1</c:v>
                </c:pt>
                <c:pt idx="10">
                  <c:v>-2</c:v>
                </c:pt>
                <c:pt idx="11">
                  <c:v>-3</c:v>
                </c:pt>
                <c:pt idx="12">
                  <c:v>-3</c:v>
                </c:pt>
                <c:pt idx="13">
                  <c:v>-2</c:v>
                </c:pt>
                <c:pt idx="14">
                  <c:v>-3</c:v>
                </c:pt>
                <c:pt idx="15">
                  <c:v>-2</c:v>
                </c:pt>
                <c:pt idx="16">
                  <c:v>-3</c:v>
                </c:pt>
                <c:pt idx="17">
                  <c:v>-1</c:v>
                </c:pt>
                <c:pt idx="18">
                  <c:v>-2</c:v>
                </c:pt>
                <c:pt idx="19">
                  <c:v>2</c:v>
                </c:pt>
                <c:pt idx="20">
                  <c:v>0</c:v>
                </c:pt>
                <c:pt idx="21">
                  <c:v>1</c:v>
                </c:pt>
                <c:pt idx="22">
                  <c:v>-2</c:v>
                </c:pt>
                <c:pt idx="23">
                  <c:v>-2</c:v>
                </c:pt>
                <c:pt idx="24">
                  <c:v>-2</c:v>
                </c:pt>
                <c:pt idx="25">
                  <c:v>-1</c:v>
                </c:pt>
                <c:pt idx="26">
                  <c:v>1</c:v>
                </c:pt>
                <c:pt idx="27">
                  <c:v>0</c:v>
                </c:pt>
                <c:pt idx="28">
                  <c:v>0</c:v>
                </c:pt>
                <c:pt idx="29">
                  <c:v>0</c:v>
                </c:pt>
                <c:pt idx="30">
                  <c:v>0</c:v>
                </c:pt>
                <c:pt idx="31">
                  <c:v>0</c:v>
                </c:pt>
              </c:numCache>
            </c:numRef>
          </c:val>
        </c:ser>
        <c:ser>
          <c:idx val="12"/>
          <c:order val="12"/>
          <c:tx>
            <c:strRef>
              <c:f>'[АНГМаркер ГМ Jamal_engl.xlsx]ангіомаркери'!$S$74</c:f>
              <c:strCache>
                <c:ptCount val="1"/>
                <c:pt idx="0">
                  <c:v>діагн 3</c:v>
                </c:pt>
              </c:strCache>
            </c:strRef>
          </c:tx>
          <c:spPr>
            <a:noFill/>
            <a:ln w="41275">
              <a:solidFill>
                <a:srgbClr val="00B0F0"/>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Jamal_engl.xlsx]ангіомаркери'!$S$75:$S$106</c:f>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numCache>
            </c:numRef>
          </c:val>
        </c:ser>
        <c:ser>
          <c:idx val="13"/>
          <c:order val="13"/>
          <c:tx>
            <c:strRef>
              <c:f>'[АНГМаркер ГМ Jamal_engl.xlsx]ангіомаркери'!$T$74</c:f>
              <c:strCache>
                <c:ptCount val="1"/>
                <c:pt idx="0">
                  <c:v>діанг 4</c:v>
                </c:pt>
              </c:strCache>
            </c:strRef>
          </c:tx>
          <c:spPr>
            <a:noFill/>
            <a:ln w="41275">
              <a:solidFill>
                <a:srgbClr val="00B050"/>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Jamal_engl.xlsx]ангіомаркери'!$T$75:$T$106</c:f>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numCache>
            </c:numRef>
          </c:val>
        </c:ser>
        <c:ser>
          <c:idx val="14"/>
          <c:order val="14"/>
          <c:tx>
            <c:strRef>
              <c:f>'[АНГМаркер ГМ Jamal_engl.xlsx]ангіомаркери'!$U$74</c:f>
              <c:strCache>
                <c:ptCount val="1"/>
                <c:pt idx="0">
                  <c:v>діагн 5</c:v>
                </c:pt>
              </c:strCache>
            </c:strRef>
          </c:tx>
          <c:spPr>
            <a:noFill/>
            <a:ln w="41275">
              <a:solidFill>
                <a:srgbClr val="92D050"/>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Jamal_engl.xlsx]ангіомаркери'!$U$75:$U$106</c:f>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numCache>
            </c:numRef>
          </c:val>
        </c:ser>
        <c:ser>
          <c:idx val="15"/>
          <c:order val="15"/>
          <c:tx>
            <c:strRef>
              <c:f>'[АНГМаркер ГМ Jamal_engl.xlsx]ангіомаркери'!$V$74</c:f>
              <c:strCache>
                <c:ptCount val="1"/>
                <c:pt idx="0">
                  <c:v>ideal norma</c:v>
                </c:pt>
              </c:strCache>
            </c:strRef>
          </c:tx>
          <c:spPr>
            <a:noFill/>
            <a:ln w="41275">
              <a:solidFill>
                <a:srgbClr val="226430"/>
              </a:solidFill>
            </a:ln>
          </c:spPr>
          <c:cat>
            <c:strRef>
              <c:f>'[АНГМаркер ГМ Jamal_engl.xlsx]ангіомаркери'!$F$75:$F$106</c:f>
              <c:strCache>
                <c:ptCount val="32"/>
                <c:pt idx="0">
                  <c:v>ЗДАМК</c:v>
                </c:pt>
                <c:pt idx="1">
                  <c:v>АСКБ</c:v>
                </c:pt>
                <c:pt idx="2">
                  <c:v>АДКБ</c:v>
                </c:pt>
                <c:pt idx="3">
                  <c:v>АСВБ</c:v>
                </c:pt>
                <c:pt idx="4">
                  <c:v>ААСе</c:v>
                </c:pt>
                <c:pt idx="5">
                  <c:v>ААСі</c:v>
                </c:pt>
                <c:pt idx="6">
                  <c:v>АЗСРгп</c:v>
                </c:pt>
                <c:pt idx="7">
                  <c:v>АЗСРти</c:v>
                </c:pt>
                <c:pt idx="8">
                  <c:v>АЗСРел</c:v>
                </c:pt>
                <c:pt idx="9">
                  <c:v>АЗСРто</c:v>
                </c:pt>
                <c:pt idx="10">
                  <c:v>АЗСРнп</c:v>
                </c:pt>
                <c:pt idx="11">
                  <c:v>Анке</c:v>
                </c:pt>
                <c:pt idx="12">
                  <c:v>Анкі</c:v>
                </c:pt>
                <c:pt idx="13">
                  <c:v>Анссн</c:v>
                </c:pt>
                <c:pt idx="14">
                  <c:v>Ансмн</c:v>
                </c:pt>
                <c:pt idx="15">
                  <c:v>АВБН</c:v>
                </c:pt>
                <c:pt idx="16">
                  <c:v>АВР</c:v>
                </c:pt>
                <c:pt idx="17">
                  <c:v>АВШ</c:v>
                </c:pt>
                <c:pt idx="18">
                  <c:v>АВГР</c:v>
                </c:pt>
                <c:pt idx="19">
                  <c:v>ВЧГРп</c:v>
                </c:pt>
                <c:pt idx="20">
                  <c:v>ВЧГРс</c:v>
                </c:pt>
                <c:pt idx="21">
                  <c:v>ВЧГРз</c:v>
                </c:pt>
                <c:pt idx="22">
                  <c:v>Ввд</c:v>
                </c:pt>
                <c:pt idx="23">
                  <c:v>Ввс</c:v>
                </c:pt>
                <c:pt idx="24">
                  <c:v>Ввто</c:v>
                </c:pt>
                <c:pt idx="25">
                  <c:v>Ввт</c:v>
                </c:pt>
                <c:pt idx="26">
                  <c:v>ВАГ</c:v>
                </c:pt>
                <c:pt idx="27">
                  <c:v>Вко</c:v>
                </c:pt>
                <c:pt idx="28">
                  <c:v>Вкхвм</c:v>
                </c:pt>
                <c:pt idx="29">
                  <c:v>ВВР</c:v>
                </c:pt>
                <c:pt idx="30">
                  <c:v>Ввасе</c:v>
                </c:pt>
                <c:pt idx="31">
                  <c:v>Ввасі</c:v>
                </c:pt>
              </c:strCache>
            </c:strRef>
          </c:cat>
          <c:val>
            <c:numRef>
              <c:f>'[АНГМаркер ГМ Jamal_engl.xlsx]ангіомаркери'!$V$75:$V$106</c:f>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numCache>
            </c:numRef>
          </c:val>
        </c:ser>
        <c:dLbls>
          <c:showLegendKey val="0"/>
          <c:showVal val="0"/>
          <c:showCatName val="0"/>
          <c:showSerName val="0"/>
          <c:showPercent val="0"/>
          <c:showBubbleSize val="0"/>
        </c:dLbls>
        <c:axId val="74503296"/>
        <c:axId val="74780672"/>
      </c:radarChart>
      <c:catAx>
        <c:axId val="74503296"/>
        <c:scaling>
          <c:orientation val="minMax"/>
        </c:scaling>
        <c:delete val="0"/>
        <c:axPos val="b"/>
        <c:majorGridlines/>
        <c:majorTickMark val="out"/>
        <c:minorTickMark val="none"/>
        <c:tickLblPos val="nextTo"/>
        <c:spPr>
          <a:noFill/>
        </c:spPr>
        <c:txPr>
          <a:bodyPr/>
          <a:lstStyle/>
          <a:p>
            <a:pPr>
              <a:defRPr lang="uk-UA" baseline="0">
                <a:solidFill>
                  <a:sysClr val="windowText" lastClr="000000"/>
                </a:solidFill>
              </a:defRPr>
            </a:pPr>
            <a:endParaRPr lang="ru-RU"/>
          </a:p>
        </c:txPr>
        <c:crossAx val="74780672"/>
        <c:crosses val="autoZero"/>
        <c:auto val="1"/>
        <c:lblAlgn val="ctr"/>
        <c:lblOffset val="100"/>
        <c:noMultiLvlLbl val="0"/>
      </c:catAx>
      <c:valAx>
        <c:axId val="74780672"/>
        <c:scaling>
          <c:orientation val="minMax"/>
          <c:max val="5"/>
          <c:min val="-8"/>
        </c:scaling>
        <c:delete val="0"/>
        <c:axPos val="l"/>
        <c:majorGridlines/>
        <c:numFmt formatCode="General" sourceLinked="1"/>
        <c:majorTickMark val="cross"/>
        <c:minorTickMark val="none"/>
        <c:tickLblPos val="nextTo"/>
        <c:spPr>
          <a:ln>
            <a:solidFill>
              <a:schemeClr val="tx1">
                <a:lumMod val="50000"/>
                <a:lumOff val="50000"/>
              </a:schemeClr>
            </a:solidFill>
          </a:ln>
        </c:spPr>
        <c:txPr>
          <a:bodyPr/>
          <a:lstStyle/>
          <a:p>
            <a:pPr>
              <a:defRPr lang="uk-UA"/>
            </a:pPr>
            <a:endParaRPr lang="ru-RU"/>
          </a:p>
        </c:txPr>
        <c:crossAx val="74503296"/>
        <c:crosses val="autoZero"/>
        <c:crossBetween val="between"/>
        <c:majorUnit val="1"/>
      </c:valAx>
      <c:spPr>
        <a:noFill/>
      </c:spPr>
    </c:plotArea>
    <c:legend>
      <c:legendPos val="r"/>
      <c:layout>
        <c:manualLayout>
          <c:xMode val="edge"/>
          <c:yMode val="edge"/>
          <c:x val="0.83650959059854069"/>
          <c:y val="9.6781538671302427E-3"/>
          <c:w val="0.15001488923526926"/>
          <c:h val="0.95986419879333251"/>
        </c:manualLayout>
      </c:layout>
      <c:overlay val="0"/>
      <c:txPr>
        <a:bodyPr/>
        <a:lstStyle/>
        <a:p>
          <a:pPr>
            <a:defRPr lang="uk-UA">
              <a:solidFill>
                <a:sysClr val="windowText" lastClr="000000"/>
              </a:solidFill>
            </a:defRPr>
          </a:pPr>
          <a:endParaRPr lang="ru-RU"/>
        </a:p>
      </c:txPr>
    </c:legend>
    <c:plotVisOnly val="1"/>
    <c:dispBlanksAs val="gap"/>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'гіст 1'!$A$2</c:f>
              <c:strCache>
                <c:ptCount val="1"/>
                <c:pt idx="0">
                  <c:v>increase</c:v>
                </c:pt>
              </c:strCache>
            </c:strRef>
          </c:tx>
          <c:invertIfNegative val="0"/>
          <c:dLbls>
            <c:dLbl>
              <c:idx val="0"/>
              <c:layout>
                <c:manualLayout>
                  <c:x val="1.078167115902965E-2"/>
                  <c:y val="-1.1346674551056613E-2"/>
                </c:manualLayout>
              </c:layout>
              <c:showLegendKey val="0"/>
              <c:showVal val="1"/>
              <c:showCatName val="0"/>
              <c:showSerName val="0"/>
              <c:showPercent val="0"/>
              <c:showBubbleSize val="0"/>
            </c:dLbl>
            <c:dLbl>
              <c:idx val="1"/>
              <c:layout>
                <c:manualLayout>
                  <c:x val="-1.4375561545372867E-2"/>
                  <c:y val="5.270092226613966E-3"/>
                </c:manualLayout>
              </c:layout>
              <c:showLegendKey val="0"/>
              <c:showVal val="1"/>
              <c:showCatName val="0"/>
              <c:showSerName val="0"/>
              <c:showPercent val="0"/>
              <c:showBubbleSize val="0"/>
            </c:dLbl>
            <c:dLbl>
              <c:idx val="2"/>
              <c:layout>
                <c:manualLayout>
                  <c:x val="-1.7969451931716084E-2"/>
                  <c:y val="-5.270092226613966E-3"/>
                </c:manualLayout>
              </c:layout>
              <c:showLegendKey val="0"/>
              <c:showVal val="1"/>
              <c:showCatName val="0"/>
              <c:showSerName val="0"/>
              <c:showPercent val="0"/>
              <c:showBubbleSize val="0"/>
            </c:dLbl>
            <c:dLbl>
              <c:idx val="3"/>
              <c:layout>
                <c:manualLayout>
                  <c:x val="-1.078167115902965E-2"/>
                  <c:y val="-7.9051383399209481E-3"/>
                </c:manualLayout>
              </c:layout>
              <c:showLegendKey val="0"/>
              <c:showVal val="1"/>
              <c:showCatName val="0"/>
              <c:showSerName val="0"/>
              <c:showPercent val="0"/>
              <c:showBubbleSize val="0"/>
            </c:dLbl>
            <c:numFmt formatCode="0%" sourceLinked="0"/>
            <c:spPr>
              <a:noFill/>
            </c:spPr>
            <c:showLegendKey val="0"/>
            <c:showVal val="1"/>
            <c:showCatName val="0"/>
            <c:showSerName val="0"/>
            <c:showPercent val="0"/>
            <c:showBubbleSize val="0"/>
            <c:showLeaderLines val="0"/>
          </c:dLbls>
          <c:cat>
            <c:strRef>
              <c:f>'гіст 1'!$B$1:$E$1</c:f>
              <c:strCache>
                <c:ptCount val="4"/>
                <c:pt idx="0">
                  <c:v>1st group - pre-illness</c:v>
                </c:pt>
                <c:pt idx="1">
                  <c:v>2nd group  - passing into the illness</c:v>
                </c:pt>
                <c:pt idx="2">
                  <c:v>3rd group - the illness</c:v>
                </c:pt>
                <c:pt idx="3">
                  <c:v>4th group - critical conditions</c:v>
                </c:pt>
              </c:strCache>
            </c:strRef>
          </c:cat>
          <c:val>
            <c:numRef>
              <c:f>'гіст 1'!$B$2:$E$2</c:f>
              <c:numCache>
                <c:formatCode>0%</c:formatCode>
                <c:ptCount val="4"/>
                <c:pt idx="0">
                  <c:v>0.32</c:v>
                </c:pt>
                <c:pt idx="1">
                  <c:v>0.13</c:v>
                </c:pt>
                <c:pt idx="2">
                  <c:v>0.11</c:v>
                </c:pt>
                <c:pt idx="3">
                  <c:v>0.08</c:v>
                </c:pt>
              </c:numCache>
            </c:numRef>
          </c:val>
        </c:ser>
        <c:dLbls>
          <c:showLegendKey val="0"/>
          <c:showVal val="0"/>
          <c:showCatName val="0"/>
          <c:showSerName val="0"/>
          <c:showPercent val="0"/>
          <c:showBubbleSize val="0"/>
        </c:dLbls>
        <c:gapWidth val="150"/>
        <c:shape val="cone"/>
        <c:axId val="38340096"/>
        <c:axId val="38543744"/>
        <c:axId val="0"/>
      </c:bar3DChart>
      <c:catAx>
        <c:axId val="38340096"/>
        <c:scaling>
          <c:orientation val="minMax"/>
        </c:scaling>
        <c:delete val="0"/>
        <c:axPos val="b"/>
        <c:majorTickMark val="out"/>
        <c:minorTickMark val="none"/>
        <c:tickLblPos val="nextTo"/>
        <c:crossAx val="38543744"/>
        <c:crosses val="autoZero"/>
        <c:auto val="1"/>
        <c:lblAlgn val="ctr"/>
        <c:lblOffset val="100"/>
        <c:noMultiLvlLbl val="0"/>
      </c:catAx>
      <c:valAx>
        <c:axId val="38543744"/>
        <c:scaling>
          <c:orientation val="minMax"/>
        </c:scaling>
        <c:delete val="0"/>
        <c:axPos val="l"/>
        <c:majorGridlines/>
        <c:numFmt formatCode="0%" sourceLinked="1"/>
        <c:majorTickMark val="out"/>
        <c:minorTickMark val="none"/>
        <c:tickLblPos val="nextTo"/>
        <c:crossAx val="3834009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'гіст 1'!$A$33</c:f>
              <c:strCache>
                <c:ptCount val="1"/>
                <c:pt idx="0">
                  <c:v>at the moment of the treatment beginning</c:v>
                </c:pt>
              </c:strCache>
            </c:strRef>
          </c:tx>
          <c:invertIfNegative val="0"/>
          <c:dLbls>
            <c:showLegendKey val="0"/>
            <c:showVal val="1"/>
            <c:showCatName val="0"/>
            <c:showSerName val="0"/>
            <c:showPercent val="0"/>
            <c:showBubbleSize val="0"/>
            <c:showLeaderLines val="0"/>
          </c:dLbls>
          <c:cat>
            <c:strRef>
              <c:f>'гіст 1'!$B$32:$E$32</c:f>
              <c:strCache>
                <c:ptCount val="4"/>
                <c:pt idx="0">
                  <c:v>1st group - pre-illness</c:v>
                </c:pt>
                <c:pt idx="1">
                  <c:v>2nd group  - passing into the illness</c:v>
                </c:pt>
                <c:pt idx="2">
                  <c:v>3rd group - the illness</c:v>
                </c:pt>
                <c:pt idx="3">
                  <c:v>4th group - critical conditions</c:v>
                </c:pt>
              </c:strCache>
            </c:strRef>
          </c:cat>
          <c:val>
            <c:numRef>
              <c:f>'гіст 1'!$B$33:$E$33</c:f>
              <c:numCache>
                <c:formatCode>General</c:formatCode>
                <c:ptCount val="4"/>
                <c:pt idx="0">
                  <c:v>246</c:v>
                </c:pt>
                <c:pt idx="1">
                  <c:v>111</c:v>
                </c:pt>
                <c:pt idx="2">
                  <c:v>15</c:v>
                </c:pt>
                <c:pt idx="3">
                  <c:v>6</c:v>
                </c:pt>
              </c:numCache>
            </c:numRef>
          </c:val>
        </c:ser>
        <c:ser>
          <c:idx val="1"/>
          <c:order val="1"/>
          <c:tx>
            <c:strRef>
              <c:f>'гіст 1'!$A$34</c:f>
              <c:strCache>
                <c:ptCount val="1"/>
                <c:pt idx="0">
                  <c:v>at the moment of the catamnesis analysis </c:v>
                </c:pt>
              </c:strCache>
            </c:strRef>
          </c:tx>
          <c:invertIfNegative val="0"/>
          <c:dLbls>
            <c:showLegendKey val="0"/>
            <c:showVal val="1"/>
            <c:showCatName val="0"/>
            <c:showSerName val="0"/>
            <c:showPercent val="0"/>
            <c:showBubbleSize val="0"/>
            <c:showLeaderLines val="0"/>
          </c:dLbls>
          <c:cat>
            <c:strRef>
              <c:f>'гіст 1'!$B$32:$E$32</c:f>
              <c:strCache>
                <c:ptCount val="4"/>
                <c:pt idx="0">
                  <c:v>1st group - pre-illness</c:v>
                </c:pt>
                <c:pt idx="1">
                  <c:v>2nd group  - passing into the illness</c:v>
                </c:pt>
                <c:pt idx="2">
                  <c:v>3rd group - the illness</c:v>
                </c:pt>
                <c:pt idx="3">
                  <c:v>4th group - critical conditions</c:v>
                </c:pt>
              </c:strCache>
            </c:strRef>
          </c:cat>
          <c:val>
            <c:numRef>
              <c:f>'гіст 1'!$B$34:$E$34</c:f>
              <c:numCache>
                <c:formatCode>General</c:formatCode>
                <c:ptCount val="4"/>
                <c:pt idx="0">
                  <c:v>123</c:v>
                </c:pt>
                <c:pt idx="1">
                  <c:v>161</c:v>
                </c:pt>
                <c:pt idx="2">
                  <c:v>57</c:v>
                </c:pt>
                <c:pt idx="3">
                  <c:v>37</c:v>
                </c:pt>
              </c:numCache>
            </c:numRef>
          </c:val>
        </c:ser>
        <c:dLbls>
          <c:showLegendKey val="0"/>
          <c:showVal val="0"/>
          <c:showCatName val="0"/>
          <c:showSerName val="0"/>
          <c:showPercent val="0"/>
          <c:showBubbleSize val="0"/>
        </c:dLbls>
        <c:gapWidth val="150"/>
        <c:shape val="cone"/>
        <c:axId val="75055488"/>
        <c:axId val="75057408"/>
        <c:axId val="0"/>
      </c:bar3DChart>
      <c:catAx>
        <c:axId val="75055488"/>
        <c:scaling>
          <c:orientation val="minMax"/>
        </c:scaling>
        <c:delete val="0"/>
        <c:axPos val="b"/>
        <c:majorTickMark val="out"/>
        <c:minorTickMark val="none"/>
        <c:tickLblPos val="nextTo"/>
        <c:crossAx val="75057408"/>
        <c:crosses val="autoZero"/>
        <c:auto val="1"/>
        <c:lblAlgn val="ctr"/>
        <c:lblOffset val="100"/>
        <c:noMultiLvlLbl val="0"/>
      </c:catAx>
      <c:valAx>
        <c:axId val="75057408"/>
        <c:scaling>
          <c:orientation val="minMax"/>
        </c:scaling>
        <c:delete val="0"/>
        <c:axPos val="l"/>
        <c:majorGridlines/>
        <c:numFmt formatCode="General" sourceLinked="1"/>
        <c:majorTickMark val="out"/>
        <c:minorTickMark val="none"/>
        <c:tickLblPos val="nextTo"/>
        <c:crossAx val="7505548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 (2)'!$A$3</c:f>
              <c:strCache>
                <c:ptCount val="1"/>
                <c:pt idx="0">
                  <c:v>Treatment beginning </c:v>
                </c:pt>
              </c:strCache>
            </c:strRef>
          </c:tx>
          <c:invertIfNegative val="0"/>
          <c:cat>
            <c:multiLvlStrRef>
              <c:f>'Лист1 (2)'!$B$1:$J$2</c:f>
              <c:multiLvlStrCache>
                <c:ptCount val="9"/>
                <c:lvl>
                  <c:pt idx="0">
                    <c:v>Blood supply deficiency </c:v>
                  </c:pt>
                  <c:pt idx="1">
                    <c:v>Disbalance stage (chaos 1, 2, 3)</c:v>
                  </c:pt>
                  <c:pt idx="2">
                    <c:v>Instable hemodynamic parameters  </c:v>
                  </c:pt>
                  <c:pt idx="3">
                    <c:v>Blood supply deficiency </c:v>
                  </c:pt>
                  <c:pt idx="4">
                    <c:v>Disbalance stage (chaos 1, 2, 3)</c:v>
                  </c:pt>
                  <c:pt idx="5">
                    <c:v>Instable hemodynamic parameters  </c:v>
                  </c:pt>
                  <c:pt idx="6">
                    <c:v>Blood supply deficiency </c:v>
                  </c:pt>
                  <c:pt idx="7">
                    <c:v>Disbalance stage (chaos 1, 2, 3)</c:v>
                  </c:pt>
                  <c:pt idx="8">
                    <c:v>Instable hemodynamic parameters  </c:v>
                  </c:pt>
                </c:lvl>
                <c:lvl>
                  <c:pt idx="0">
                    <c:v>Dynamics of changes in the treatment process </c:v>
                  </c:pt>
                  <c:pt idx="3">
                    <c:v>Approximate results (to 3 months)</c:v>
                  </c:pt>
                  <c:pt idx="6">
                    <c:v>Remote results (more than 3 months) </c:v>
                  </c:pt>
                </c:lvl>
              </c:multiLvlStrCache>
            </c:multiLvlStrRef>
          </c:cat>
          <c:val>
            <c:numRef>
              <c:f>'Лист1 (2)'!$B$3:$J$3</c:f>
              <c:numCache>
                <c:formatCode>0%</c:formatCode>
                <c:ptCount val="9"/>
                <c:pt idx="0">
                  <c:v>0.35</c:v>
                </c:pt>
                <c:pt idx="1">
                  <c:v>0.66</c:v>
                </c:pt>
                <c:pt idx="2">
                  <c:v>0.17</c:v>
                </c:pt>
                <c:pt idx="3">
                  <c:v>0.27</c:v>
                </c:pt>
                <c:pt idx="4">
                  <c:v>0.66</c:v>
                </c:pt>
                <c:pt idx="5">
                  <c:v>0.17</c:v>
                </c:pt>
                <c:pt idx="6">
                  <c:v>0.27</c:v>
                </c:pt>
                <c:pt idx="7">
                  <c:v>0.66</c:v>
                </c:pt>
                <c:pt idx="8">
                  <c:v>0.19</c:v>
                </c:pt>
              </c:numCache>
            </c:numRef>
          </c:val>
        </c:ser>
        <c:ser>
          <c:idx val="1"/>
          <c:order val="1"/>
          <c:tx>
            <c:strRef>
              <c:f>'Лист1 (2)'!$A$4</c:f>
              <c:strCache>
                <c:ptCount val="1"/>
                <c:pt idx="0">
                  <c:v>Treatment finish </c:v>
                </c:pt>
              </c:strCache>
            </c:strRef>
          </c:tx>
          <c:invertIfNegative val="0"/>
          <c:cat>
            <c:multiLvlStrRef>
              <c:f>'Лист1 (2)'!$B$1:$J$2</c:f>
              <c:multiLvlStrCache>
                <c:ptCount val="9"/>
                <c:lvl>
                  <c:pt idx="0">
                    <c:v>Blood supply deficiency </c:v>
                  </c:pt>
                  <c:pt idx="1">
                    <c:v>Disbalance stage (chaos 1, 2, 3)</c:v>
                  </c:pt>
                  <c:pt idx="2">
                    <c:v>Instable hemodynamic parameters  </c:v>
                  </c:pt>
                  <c:pt idx="3">
                    <c:v>Blood supply deficiency </c:v>
                  </c:pt>
                  <c:pt idx="4">
                    <c:v>Disbalance stage (chaos 1, 2, 3)</c:v>
                  </c:pt>
                  <c:pt idx="5">
                    <c:v>Instable hemodynamic parameters  </c:v>
                  </c:pt>
                  <c:pt idx="6">
                    <c:v>Blood supply deficiency </c:v>
                  </c:pt>
                  <c:pt idx="7">
                    <c:v>Disbalance stage (chaos 1, 2, 3)</c:v>
                  </c:pt>
                  <c:pt idx="8">
                    <c:v>Instable hemodynamic parameters  </c:v>
                  </c:pt>
                </c:lvl>
                <c:lvl>
                  <c:pt idx="0">
                    <c:v>Dynamics of changes in the treatment process </c:v>
                  </c:pt>
                  <c:pt idx="3">
                    <c:v>Approximate results (to 3 months)</c:v>
                  </c:pt>
                  <c:pt idx="6">
                    <c:v>Remote results (more than 3 months) </c:v>
                  </c:pt>
                </c:lvl>
              </c:multiLvlStrCache>
            </c:multiLvlStrRef>
          </c:cat>
          <c:val>
            <c:numRef>
              <c:f>'Лист1 (2)'!$B$4:$J$4</c:f>
              <c:numCache>
                <c:formatCode>0%</c:formatCode>
                <c:ptCount val="9"/>
                <c:pt idx="0">
                  <c:v>0.27</c:v>
                </c:pt>
                <c:pt idx="1">
                  <c:v>0.66</c:v>
                </c:pt>
                <c:pt idx="2">
                  <c:v>0.15</c:v>
                </c:pt>
                <c:pt idx="3">
                  <c:v>0.27</c:v>
                </c:pt>
                <c:pt idx="4">
                  <c:v>0.66</c:v>
                </c:pt>
                <c:pt idx="5">
                  <c:v>0.19</c:v>
                </c:pt>
                <c:pt idx="6">
                  <c:v>0.43</c:v>
                </c:pt>
                <c:pt idx="7">
                  <c:v>0.99</c:v>
                </c:pt>
                <c:pt idx="8">
                  <c:v>0.28000000000000003</c:v>
                </c:pt>
              </c:numCache>
            </c:numRef>
          </c:val>
        </c:ser>
        <c:dLbls>
          <c:showLegendKey val="0"/>
          <c:showVal val="0"/>
          <c:showCatName val="0"/>
          <c:showSerName val="0"/>
          <c:showPercent val="0"/>
          <c:showBubbleSize val="0"/>
        </c:dLbls>
        <c:gapWidth val="150"/>
        <c:axId val="38546048"/>
        <c:axId val="39153664"/>
      </c:barChart>
      <c:catAx>
        <c:axId val="38546048"/>
        <c:scaling>
          <c:orientation val="minMax"/>
        </c:scaling>
        <c:delete val="0"/>
        <c:axPos val="b"/>
        <c:majorTickMark val="out"/>
        <c:minorTickMark val="none"/>
        <c:tickLblPos val="nextTo"/>
        <c:crossAx val="39153664"/>
        <c:crosses val="autoZero"/>
        <c:auto val="1"/>
        <c:lblAlgn val="ctr"/>
        <c:lblOffset val="100"/>
        <c:noMultiLvlLbl val="0"/>
      </c:catAx>
      <c:valAx>
        <c:axId val="39153664"/>
        <c:scaling>
          <c:orientation val="minMax"/>
        </c:scaling>
        <c:delete val="0"/>
        <c:axPos val="l"/>
        <c:majorGridlines/>
        <c:numFmt formatCode="0%" sourceLinked="1"/>
        <c:majorTickMark val="out"/>
        <c:minorTickMark val="none"/>
        <c:tickLblPos val="nextTo"/>
        <c:crossAx val="3854604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ФОН!$A$3</c:f>
              <c:strCache>
                <c:ptCount val="1"/>
                <c:pt idx="0">
                  <c:v>Treatment beginning </c:v>
                </c:pt>
              </c:strCache>
            </c:strRef>
          </c:tx>
          <c:invertIfNegative val="0"/>
          <c:cat>
            <c:multiLvlStrRef>
              <c:f>ФОН!$B$1:$J$2</c:f>
              <c:multiLvlStrCache>
                <c:ptCount val="9"/>
                <c:lvl>
                  <c:pt idx="0">
                    <c:v>Blood supply deficiency </c:v>
                  </c:pt>
                  <c:pt idx="1">
                    <c:v>Disbalance stage (chaos 1, 2, 3)</c:v>
                  </c:pt>
                  <c:pt idx="2">
                    <c:v>Instable hemodynamic parameters  </c:v>
                  </c:pt>
                  <c:pt idx="3">
                    <c:v>Blood supply deficiency </c:v>
                  </c:pt>
                  <c:pt idx="4">
                    <c:v>Disbalance stage (chaos 1, 2, 3)</c:v>
                  </c:pt>
                  <c:pt idx="5">
                    <c:v>Instable hemodynamic parameters  </c:v>
                  </c:pt>
                  <c:pt idx="6">
                    <c:v>Blood supply deficiency </c:v>
                  </c:pt>
                  <c:pt idx="7">
                    <c:v>Disbalance stage (chaos 1, 2, 3)</c:v>
                  </c:pt>
                  <c:pt idx="8">
                    <c:v>Instable hemodynamic parameters  </c:v>
                  </c:pt>
                </c:lvl>
                <c:lvl>
                  <c:pt idx="0">
                    <c:v>Dynamics of changes in the treatment process </c:v>
                  </c:pt>
                  <c:pt idx="3">
                    <c:v>Approximate results (to 3 months)</c:v>
                  </c:pt>
                  <c:pt idx="6">
                    <c:v>Remote results (more than 3 months) </c:v>
                  </c:pt>
                </c:lvl>
              </c:multiLvlStrCache>
            </c:multiLvlStrRef>
          </c:cat>
          <c:val>
            <c:numRef>
              <c:f>ФОН!$B$3:$J$3</c:f>
              <c:numCache>
                <c:formatCode>0%</c:formatCode>
                <c:ptCount val="9"/>
                <c:pt idx="0">
                  <c:v>0.48</c:v>
                </c:pt>
                <c:pt idx="1">
                  <c:v>0.66</c:v>
                </c:pt>
                <c:pt idx="2">
                  <c:v>0.26</c:v>
                </c:pt>
                <c:pt idx="3">
                  <c:v>0.25</c:v>
                </c:pt>
                <c:pt idx="4">
                  <c:v>0.33</c:v>
                </c:pt>
                <c:pt idx="5">
                  <c:v>0.13</c:v>
                </c:pt>
                <c:pt idx="6">
                  <c:v>0.23</c:v>
                </c:pt>
                <c:pt idx="7">
                  <c:v>0.33</c:v>
                </c:pt>
                <c:pt idx="8">
                  <c:v>0.13</c:v>
                </c:pt>
              </c:numCache>
            </c:numRef>
          </c:val>
        </c:ser>
        <c:ser>
          <c:idx val="1"/>
          <c:order val="1"/>
          <c:tx>
            <c:strRef>
              <c:f>ФОН!$A$4</c:f>
              <c:strCache>
                <c:ptCount val="1"/>
                <c:pt idx="0">
                  <c:v>Treatment finish </c:v>
                </c:pt>
              </c:strCache>
            </c:strRef>
          </c:tx>
          <c:invertIfNegative val="0"/>
          <c:cat>
            <c:multiLvlStrRef>
              <c:f>ФОН!$B$1:$J$2</c:f>
              <c:multiLvlStrCache>
                <c:ptCount val="9"/>
                <c:lvl>
                  <c:pt idx="0">
                    <c:v>Blood supply deficiency </c:v>
                  </c:pt>
                  <c:pt idx="1">
                    <c:v>Disbalance stage (chaos 1, 2, 3)</c:v>
                  </c:pt>
                  <c:pt idx="2">
                    <c:v>Instable hemodynamic parameters  </c:v>
                  </c:pt>
                  <c:pt idx="3">
                    <c:v>Blood supply deficiency </c:v>
                  </c:pt>
                  <c:pt idx="4">
                    <c:v>Disbalance stage (chaos 1, 2, 3)</c:v>
                  </c:pt>
                  <c:pt idx="5">
                    <c:v>Instable hemodynamic parameters  </c:v>
                  </c:pt>
                  <c:pt idx="6">
                    <c:v>Blood supply deficiency </c:v>
                  </c:pt>
                  <c:pt idx="7">
                    <c:v>Disbalance stage (chaos 1, 2, 3)</c:v>
                  </c:pt>
                  <c:pt idx="8">
                    <c:v>Instable hemodynamic parameters  </c:v>
                  </c:pt>
                </c:lvl>
                <c:lvl>
                  <c:pt idx="0">
                    <c:v>Dynamics of changes in the treatment process </c:v>
                  </c:pt>
                  <c:pt idx="3">
                    <c:v>Approximate results (to 3 months)</c:v>
                  </c:pt>
                  <c:pt idx="6">
                    <c:v>Remote results (more than 3 months) </c:v>
                  </c:pt>
                </c:lvl>
              </c:multiLvlStrCache>
            </c:multiLvlStrRef>
          </c:cat>
          <c:val>
            <c:numRef>
              <c:f>ФОН!$B$4:$J$4</c:f>
              <c:numCache>
                <c:formatCode>0%</c:formatCode>
                <c:ptCount val="9"/>
                <c:pt idx="0">
                  <c:v>0.25</c:v>
                </c:pt>
                <c:pt idx="1">
                  <c:v>0.33</c:v>
                </c:pt>
                <c:pt idx="2">
                  <c:v>0.13</c:v>
                </c:pt>
                <c:pt idx="3">
                  <c:v>0.23</c:v>
                </c:pt>
                <c:pt idx="4">
                  <c:v>0.33</c:v>
                </c:pt>
                <c:pt idx="5">
                  <c:v>0.13</c:v>
                </c:pt>
                <c:pt idx="6">
                  <c:v>0.43</c:v>
                </c:pt>
                <c:pt idx="7">
                  <c:v>0.66</c:v>
                </c:pt>
                <c:pt idx="8">
                  <c:v>0.12</c:v>
                </c:pt>
              </c:numCache>
            </c:numRef>
          </c:val>
        </c:ser>
        <c:dLbls>
          <c:showLegendKey val="0"/>
          <c:showVal val="0"/>
          <c:showCatName val="0"/>
          <c:showSerName val="0"/>
          <c:showPercent val="0"/>
          <c:showBubbleSize val="0"/>
        </c:dLbls>
        <c:gapWidth val="150"/>
        <c:shape val="box"/>
        <c:axId val="45740032"/>
        <c:axId val="45741952"/>
        <c:axId val="0"/>
      </c:bar3DChart>
      <c:catAx>
        <c:axId val="45740032"/>
        <c:scaling>
          <c:orientation val="minMax"/>
        </c:scaling>
        <c:delete val="0"/>
        <c:axPos val="b"/>
        <c:majorTickMark val="out"/>
        <c:minorTickMark val="none"/>
        <c:tickLblPos val="nextTo"/>
        <c:crossAx val="45741952"/>
        <c:crosses val="autoZero"/>
        <c:auto val="1"/>
        <c:lblAlgn val="ctr"/>
        <c:lblOffset val="100"/>
        <c:noMultiLvlLbl val="0"/>
      </c:catAx>
      <c:valAx>
        <c:axId val="45741952"/>
        <c:scaling>
          <c:orientation val="minMax"/>
        </c:scaling>
        <c:delete val="0"/>
        <c:axPos val="l"/>
        <c:majorGridlines/>
        <c:numFmt formatCode="0%" sourceLinked="1"/>
        <c:majorTickMark val="out"/>
        <c:minorTickMark val="none"/>
        <c:tickLblPos val="nextTo"/>
        <c:crossAx val="4574003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АНГ!$A$3</c:f>
              <c:strCache>
                <c:ptCount val="1"/>
                <c:pt idx="0">
                  <c:v>Treatment beginning </c:v>
                </c:pt>
              </c:strCache>
            </c:strRef>
          </c:tx>
          <c:invertIfNegative val="0"/>
          <c:cat>
            <c:multiLvlStrRef>
              <c:f>АНГ!$B$1:$J$2</c:f>
              <c:multiLvlStrCache>
                <c:ptCount val="9"/>
                <c:lvl>
                  <c:pt idx="0">
                    <c:v>Blood supply deficiency </c:v>
                  </c:pt>
                  <c:pt idx="1">
                    <c:v>Disbalance stage (chaos 1, 2, 3)</c:v>
                  </c:pt>
                  <c:pt idx="2">
                    <c:v>Instable hemodynamic parameters  </c:v>
                  </c:pt>
                  <c:pt idx="3">
                    <c:v>Blood supply deficiency </c:v>
                  </c:pt>
                  <c:pt idx="4">
                    <c:v>Disbalance stage (chaos 1, 2, 3)</c:v>
                  </c:pt>
                  <c:pt idx="5">
                    <c:v>Instable hemodynamic parameters  </c:v>
                  </c:pt>
                  <c:pt idx="6">
                    <c:v>Blood supply deficiency </c:v>
                  </c:pt>
                  <c:pt idx="7">
                    <c:v>Disbalance stage (chaos 1, 2, 3)</c:v>
                  </c:pt>
                  <c:pt idx="8">
                    <c:v>Instable hemodynamic parameters  </c:v>
                  </c:pt>
                </c:lvl>
                <c:lvl>
                  <c:pt idx="0">
                    <c:v>Dynamics of changes in the treatment process </c:v>
                  </c:pt>
                  <c:pt idx="3">
                    <c:v>Approximate results (to 3 months)</c:v>
                  </c:pt>
                  <c:pt idx="6">
                    <c:v>Remote results (more than 3 months) </c:v>
                  </c:pt>
                </c:lvl>
              </c:multiLvlStrCache>
            </c:multiLvlStrRef>
          </c:cat>
          <c:val>
            <c:numRef>
              <c:f>АНГ!$B$3:$J$3</c:f>
              <c:numCache>
                <c:formatCode>0%</c:formatCode>
                <c:ptCount val="9"/>
                <c:pt idx="0">
                  <c:v>0.64</c:v>
                </c:pt>
                <c:pt idx="1">
                  <c:v>0.99</c:v>
                </c:pt>
                <c:pt idx="2">
                  <c:v>0.37</c:v>
                </c:pt>
                <c:pt idx="3">
                  <c:v>0.36</c:v>
                </c:pt>
                <c:pt idx="4">
                  <c:v>0.66</c:v>
                </c:pt>
                <c:pt idx="5">
                  <c:v>0.19</c:v>
                </c:pt>
                <c:pt idx="6">
                  <c:v>0.21</c:v>
                </c:pt>
                <c:pt idx="7">
                  <c:v>0.66</c:v>
                </c:pt>
                <c:pt idx="8">
                  <c:v>0.13</c:v>
                </c:pt>
              </c:numCache>
            </c:numRef>
          </c:val>
        </c:ser>
        <c:ser>
          <c:idx val="1"/>
          <c:order val="1"/>
          <c:tx>
            <c:strRef>
              <c:f>АНГ!$A$4</c:f>
              <c:strCache>
                <c:ptCount val="1"/>
                <c:pt idx="0">
                  <c:v>Treatment finish </c:v>
                </c:pt>
              </c:strCache>
            </c:strRef>
          </c:tx>
          <c:invertIfNegative val="0"/>
          <c:cat>
            <c:multiLvlStrRef>
              <c:f>АНГ!$B$1:$J$2</c:f>
              <c:multiLvlStrCache>
                <c:ptCount val="9"/>
                <c:lvl>
                  <c:pt idx="0">
                    <c:v>Blood supply deficiency </c:v>
                  </c:pt>
                  <c:pt idx="1">
                    <c:v>Disbalance stage (chaos 1, 2, 3)</c:v>
                  </c:pt>
                  <c:pt idx="2">
                    <c:v>Instable hemodynamic parameters  </c:v>
                  </c:pt>
                  <c:pt idx="3">
                    <c:v>Blood supply deficiency </c:v>
                  </c:pt>
                  <c:pt idx="4">
                    <c:v>Disbalance stage (chaos 1, 2, 3)</c:v>
                  </c:pt>
                  <c:pt idx="5">
                    <c:v>Instable hemodynamic parameters  </c:v>
                  </c:pt>
                  <c:pt idx="6">
                    <c:v>Blood supply deficiency </c:v>
                  </c:pt>
                  <c:pt idx="7">
                    <c:v>Disbalance stage (chaos 1, 2, 3)</c:v>
                  </c:pt>
                  <c:pt idx="8">
                    <c:v>Instable hemodynamic parameters  </c:v>
                  </c:pt>
                </c:lvl>
                <c:lvl>
                  <c:pt idx="0">
                    <c:v>Dynamics of changes in the treatment process </c:v>
                  </c:pt>
                  <c:pt idx="3">
                    <c:v>Approximate results (to 3 months)</c:v>
                  </c:pt>
                  <c:pt idx="6">
                    <c:v>Remote results (more than 3 months) </c:v>
                  </c:pt>
                </c:lvl>
              </c:multiLvlStrCache>
            </c:multiLvlStrRef>
          </c:cat>
          <c:val>
            <c:numRef>
              <c:f>АНГ!$B$4:$J$4</c:f>
              <c:numCache>
                <c:formatCode>0%</c:formatCode>
                <c:ptCount val="9"/>
                <c:pt idx="0">
                  <c:v>0.36</c:v>
                </c:pt>
                <c:pt idx="1">
                  <c:v>0.66</c:v>
                </c:pt>
                <c:pt idx="2">
                  <c:v>0.19</c:v>
                </c:pt>
                <c:pt idx="3">
                  <c:v>0.21</c:v>
                </c:pt>
                <c:pt idx="4">
                  <c:v>0.66</c:v>
                </c:pt>
                <c:pt idx="5">
                  <c:v>0.13</c:v>
                </c:pt>
                <c:pt idx="6">
                  <c:v>0.23</c:v>
                </c:pt>
                <c:pt idx="7">
                  <c:v>0.33</c:v>
                </c:pt>
                <c:pt idx="8">
                  <c:v>0.1</c:v>
                </c:pt>
              </c:numCache>
            </c:numRef>
          </c:val>
        </c:ser>
        <c:dLbls>
          <c:showLegendKey val="0"/>
          <c:showVal val="0"/>
          <c:showCatName val="0"/>
          <c:showSerName val="0"/>
          <c:showPercent val="0"/>
          <c:showBubbleSize val="0"/>
        </c:dLbls>
        <c:gapWidth val="150"/>
        <c:shape val="box"/>
        <c:axId val="71025408"/>
        <c:axId val="71026944"/>
        <c:axId val="0"/>
      </c:bar3DChart>
      <c:catAx>
        <c:axId val="71025408"/>
        <c:scaling>
          <c:orientation val="minMax"/>
        </c:scaling>
        <c:delete val="0"/>
        <c:axPos val="b"/>
        <c:majorTickMark val="out"/>
        <c:minorTickMark val="none"/>
        <c:tickLblPos val="nextTo"/>
        <c:crossAx val="71026944"/>
        <c:crosses val="autoZero"/>
        <c:auto val="1"/>
        <c:lblAlgn val="ctr"/>
        <c:lblOffset val="100"/>
        <c:noMultiLvlLbl val="0"/>
      </c:catAx>
      <c:valAx>
        <c:axId val="71026944"/>
        <c:scaling>
          <c:orientation val="minMax"/>
        </c:scaling>
        <c:delete val="0"/>
        <c:axPos val="l"/>
        <c:majorGridlines/>
        <c:numFmt formatCode="0%" sourceLinked="1"/>
        <c:majorTickMark val="out"/>
        <c:minorTickMark val="none"/>
        <c:tickLblPos val="nextTo"/>
        <c:crossAx val="7102540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9.8960629921259882E-2"/>
          <c:y val="2.8252405949256338E-2"/>
          <c:w val="0.52783092738407722"/>
          <c:h val="0.82349154272382641"/>
        </c:manualLayout>
      </c:layout>
      <c:bar3DChart>
        <c:barDir val="col"/>
        <c:grouping val="clustered"/>
        <c:varyColors val="0"/>
        <c:ser>
          <c:idx val="0"/>
          <c:order val="0"/>
          <c:tx>
            <c:strRef>
              <c:f>Лист1!$L$27</c:f>
              <c:strCache>
                <c:ptCount val="1"/>
                <c:pt idx="0">
                  <c:v>Standard therapy </c:v>
                </c:pt>
              </c:strCache>
            </c:strRef>
          </c:tx>
          <c:invertIfNegative val="0"/>
          <c:cat>
            <c:multiLvlStrRef>
              <c:f>Лист1!$M$23:$U$26</c:f>
              <c:multiLvlStrCache>
                <c:ptCount val="9"/>
                <c:lvl>
                  <c:pt idx="0">
                    <c:v>Blood supply deficiency </c:v>
                  </c:pt>
                  <c:pt idx="1">
                    <c:v>Disbalance stage (chaos 1, 2, 3)</c:v>
                  </c:pt>
                  <c:pt idx="2">
                    <c:v>Instable hemodynamic parameters  </c:v>
                  </c:pt>
                  <c:pt idx="3">
                    <c:v>Blood supply deficiency </c:v>
                  </c:pt>
                  <c:pt idx="4">
                    <c:v>Disbalance stage (chaos 1, 2, 3)</c:v>
                  </c:pt>
                  <c:pt idx="5">
                    <c:v>Instable hemodynamic parameters  </c:v>
                  </c:pt>
                  <c:pt idx="6">
                    <c:v>Blood supply deficiency </c:v>
                  </c:pt>
                  <c:pt idx="7">
                    <c:v>Disbalance stage (chaos 1, 2, 3)</c:v>
                  </c:pt>
                  <c:pt idx="8">
                    <c:v>Instable hemodynamic parameters  </c:v>
                  </c:pt>
                </c:lvl>
                <c:lvl>
                  <c:pt idx="0">
                    <c:v>Dynamics of changes in the treatment process </c:v>
                  </c:pt>
                  <c:pt idx="3">
                    <c:v>Approximate results (to 3 months)</c:v>
                  </c:pt>
                  <c:pt idx="6">
                    <c:v>Remote results (more than 3 months) </c:v>
                  </c:pt>
                </c:lvl>
              </c:multiLvlStrCache>
            </c:multiLvlStrRef>
          </c:cat>
          <c:val>
            <c:numRef>
              <c:f>Лист1!$M$27:$U$27</c:f>
              <c:numCache>
                <c:formatCode>0%</c:formatCode>
                <c:ptCount val="9"/>
                <c:pt idx="0">
                  <c:v>7.999999999999996E-2</c:v>
                </c:pt>
                <c:pt idx="1">
                  <c:v>0</c:v>
                </c:pt>
                <c:pt idx="2">
                  <c:v>2.0000000000000018E-2</c:v>
                </c:pt>
                <c:pt idx="3">
                  <c:v>0</c:v>
                </c:pt>
                <c:pt idx="4">
                  <c:v>0</c:v>
                </c:pt>
                <c:pt idx="5">
                  <c:v>-1.999999999999999E-2</c:v>
                </c:pt>
                <c:pt idx="6">
                  <c:v>-0.15999999999999998</c:v>
                </c:pt>
                <c:pt idx="7">
                  <c:v>-0.32999999999999996</c:v>
                </c:pt>
                <c:pt idx="8">
                  <c:v>-9.0000000000000024E-2</c:v>
                </c:pt>
              </c:numCache>
            </c:numRef>
          </c:val>
        </c:ser>
        <c:ser>
          <c:idx val="1"/>
          <c:order val="1"/>
          <c:tx>
            <c:strRef>
              <c:f>Лист1!$L$28</c:f>
              <c:strCache>
                <c:ptCount val="1"/>
                <c:pt idx="0">
                  <c:v>Background personalized angiotherapy</c:v>
                </c:pt>
              </c:strCache>
            </c:strRef>
          </c:tx>
          <c:invertIfNegative val="0"/>
          <c:cat>
            <c:multiLvlStrRef>
              <c:f>Лист1!$M$23:$U$26</c:f>
              <c:multiLvlStrCache>
                <c:ptCount val="9"/>
                <c:lvl>
                  <c:pt idx="0">
                    <c:v>Blood supply deficiency </c:v>
                  </c:pt>
                  <c:pt idx="1">
                    <c:v>Disbalance stage (chaos 1, 2, 3)</c:v>
                  </c:pt>
                  <c:pt idx="2">
                    <c:v>Instable hemodynamic parameters  </c:v>
                  </c:pt>
                  <c:pt idx="3">
                    <c:v>Blood supply deficiency </c:v>
                  </c:pt>
                  <c:pt idx="4">
                    <c:v>Disbalance stage (chaos 1, 2, 3)</c:v>
                  </c:pt>
                  <c:pt idx="5">
                    <c:v>Instable hemodynamic parameters  </c:v>
                  </c:pt>
                  <c:pt idx="6">
                    <c:v>Blood supply deficiency </c:v>
                  </c:pt>
                  <c:pt idx="7">
                    <c:v>Disbalance stage (chaos 1, 2, 3)</c:v>
                  </c:pt>
                  <c:pt idx="8">
                    <c:v>Instable hemodynamic parameters  </c:v>
                  </c:pt>
                </c:lvl>
                <c:lvl>
                  <c:pt idx="0">
                    <c:v>Dynamics of changes in the treatment process </c:v>
                  </c:pt>
                  <c:pt idx="3">
                    <c:v>Approximate results (to 3 months)</c:v>
                  </c:pt>
                  <c:pt idx="6">
                    <c:v>Remote results (more than 3 months) </c:v>
                  </c:pt>
                </c:lvl>
              </c:multiLvlStrCache>
            </c:multiLvlStrRef>
          </c:cat>
          <c:val>
            <c:numRef>
              <c:f>Лист1!$M$28:$U$28</c:f>
              <c:numCache>
                <c:formatCode>0%</c:formatCode>
                <c:ptCount val="9"/>
                <c:pt idx="0">
                  <c:v>0.22999999999999998</c:v>
                </c:pt>
                <c:pt idx="1">
                  <c:v>0.33</c:v>
                </c:pt>
                <c:pt idx="2">
                  <c:v>0.13</c:v>
                </c:pt>
                <c:pt idx="3">
                  <c:v>1.999999999999999E-2</c:v>
                </c:pt>
                <c:pt idx="4">
                  <c:v>0</c:v>
                </c:pt>
                <c:pt idx="5">
                  <c:v>0</c:v>
                </c:pt>
                <c:pt idx="6">
                  <c:v>-0.19999999999999998</c:v>
                </c:pt>
                <c:pt idx="7">
                  <c:v>-0.33</c:v>
                </c:pt>
                <c:pt idx="8">
                  <c:v>1.0000000000000009E-2</c:v>
                </c:pt>
              </c:numCache>
            </c:numRef>
          </c:val>
        </c:ser>
        <c:ser>
          <c:idx val="2"/>
          <c:order val="2"/>
          <c:tx>
            <c:strRef>
              <c:f>Лист1!$L$29</c:f>
              <c:strCache>
                <c:ptCount val="1"/>
                <c:pt idx="0">
                  <c:v>Angiotherapy with personalized monitoring in dynamics </c:v>
                </c:pt>
              </c:strCache>
            </c:strRef>
          </c:tx>
          <c:invertIfNegative val="0"/>
          <c:cat>
            <c:multiLvlStrRef>
              <c:f>Лист1!$M$23:$U$26</c:f>
              <c:multiLvlStrCache>
                <c:ptCount val="9"/>
                <c:lvl>
                  <c:pt idx="0">
                    <c:v>Blood supply deficiency </c:v>
                  </c:pt>
                  <c:pt idx="1">
                    <c:v>Disbalance stage (chaos 1, 2, 3)</c:v>
                  </c:pt>
                  <c:pt idx="2">
                    <c:v>Instable hemodynamic parameters  </c:v>
                  </c:pt>
                  <c:pt idx="3">
                    <c:v>Blood supply deficiency </c:v>
                  </c:pt>
                  <c:pt idx="4">
                    <c:v>Disbalance stage (chaos 1, 2, 3)</c:v>
                  </c:pt>
                  <c:pt idx="5">
                    <c:v>Instable hemodynamic parameters  </c:v>
                  </c:pt>
                  <c:pt idx="6">
                    <c:v>Blood supply deficiency </c:v>
                  </c:pt>
                  <c:pt idx="7">
                    <c:v>Disbalance stage (chaos 1, 2, 3)</c:v>
                  </c:pt>
                  <c:pt idx="8">
                    <c:v>Instable hemodynamic parameters  </c:v>
                  </c:pt>
                </c:lvl>
                <c:lvl>
                  <c:pt idx="0">
                    <c:v>Dynamics of changes in the treatment process </c:v>
                  </c:pt>
                  <c:pt idx="3">
                    <c:v>Approximate results (to 3 months)</c:v>
                  </c:pt>
                  <c:pt idx="6">
                    <c:v>Remote results (more than 3 months) </c:v>
                  </c:pt>
                </c:lvl>
              </c:multiLvlStrCache>
            </c:multiLvlStrRef>
          </c:cat>
          <c:val>
            <c:numRef>
              <c:f>Лист1!$M$29:$U$29</c:f>
              <c:numCache>
                <c:formatCode>0%</c:formatCode>
                <c:ptCount val="9"/>
                <c:pt idx="0">
                  <c:v>0.28000000000000003</c:v>
                </c:pt>
                <c:pt idx="1">
                  <c:v>0.32999999999999996</c:v>
                </c:pt>
                <c:pt idx="2">
                  <c:v>0.18</c:v>
                </c:pt>
                <c:pt idx="3">
                  <c:v>0.15</c:v>
                </c:pt>
                <c:pt idx="4">
                  <c:v>0</c:v>
                </c:pt>
                <c:pt idx="5">
                  <c:v>0.06</c:v>
                </c:pt>
                <c:pt idx="6">
                  <c:v>-2.0000000000000018E-2</c:v>
                </c:pt>
                <c:pt idx="7">
                  <c:v>0.33</c:v>
                </c:pt>
                <c:pt idx="8">
                  <c:v>0.03</c:v>
                </c:pt>
              </c:numCache>
            </c:numRef>
          </c:val>
        </c:ser>
        <c:dLbls>
          <c:showLegendKey val="0"/>
          <c:showVal val="0"/>
          <c:showCatName val="0"/>
          <c:showSerName val="0"/>
          <c:showPercent val="0"/>
          <c:showBubbleSize val="0"/>
        </c:dLbls>
        <c:gapWidth val="150"/>
        <c:shape val="box"/>
        <c:axId val="42939520"/>
        <c:axId val="42941056"/>
        <c:axId val="0"/>
      </c:bar3DChart>
      <c:catAx>
        <c:axId val="42939520"/>
        <c:scaling>
          <c:orientation val="minMax"/>
        </c:scaling>
        <c:delete val="0"/>
        <c:axPos val="b"/>
        <c:majorTickMark val="out"/>
        <c:minorTickMark val="none"/>
        <c:tickLblPos val="nextTo"/>
        <c:crossAx val="42941056"/>
        <c:crosses val="autoZero"/>
        <c:auto val="1"/>
        <c:lblAlgn val="ctr"/>
        <c:lblOffset val="100"/>
        <c:noMultiLvlLbl val="0"/>
      </c:catAx>
      <c:valAx>
        <c:axId val="42941056"/>
        <c:scaling>
          <c:orientation val="minMax"/>
        </c:scaling>
        <c:delete val="0"/>
        <c:axPos val="l"/>
        <c:majorGridlines/>
        <c:numFmt formatCode="0%" sourceLinked="1"/>
        <c:majorTickMark val="out"/>
        <c:minorTickMark val="none"/>
        <c:tickLblPos val="nextTo"/>
        <c:crossAx val="42939520"/>
        <c:crosses val="autoZero"/>
        <c:crossBetween val="between"/>
      </c:valAx>
    </c:plotArea>
    <c:legend>
      <c:legendPos val="r"/>
      <c:layout>
        <c:manualLayout>
          <c:xMode val="edge"/>
          <c:yMode val="edge"/>
          <c:x val="9.78323713686923E-2"/>
          <c:y val="0.83207571107992162"/>
          <c:w val="0.30810909987888263"/>
          <c:h val="0.14590484532843309"/>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динаміка!$B$2</c:f>
              <c:strCache>
                <c:ptCount val="1"/>
                <c:pt idx="0">
                  <c:v>Norm</c:v>
                </c:pt>
              </c:strCache>
            </c:strRef>
          </c:tx>
          <c:spPr>
            <a:solidFill>
              <a:srgbClr val="00B050"/>
            </a:solidFill>
          </c:spPr>
          <c:cat>
            <c:strRef>
              <c:f>динаміка!$A$3:$A$8</c:f>
              <c:strCache>
                <c:ptCount val="6"/>
                <c:pt idx="0">
                  <c:v>Total patients</c:v>
                </c:pt>
                <c:pt idx="1">
                  <c:v>without treatment </c:v>
                </c:pt>
                <c:pt idx="2">
                  <c:v>without treatment in 1 year </c:v>
                </c:pt>
                <c:pt idx="3">
                  <c:v>treatmetn beginning </c:v>
                </c:pt>
                <c:pt idx="4">
                  <c:v>1 year after treatment finish </c:v>
                </c:pt>
                <c:pt idx="5">
                  <c:v>2 years after treatment finish </c:v>
                </c:pt>
              </c:strCache>
            </c:strRef>
          </c:cat>
          <c:val>
            <c:numRef>
              <c:f>динаміка!$B$3:$B$8</c:f>
              <c:numCache>
                <c:formatCode>General</c:formatCode>
                <c:ptCount val="6"/>
                <c:pt idx="0">
                  <c:v>0</c:v>
                </c:pt>
                <c:pt idx="1">
                  <c:v>0</c:v>
                </c:pt>
                <c:pt idx="2">
                  <c:v>0</c:v>
                </c:pt>
                <c:pt idx="3">
                  <c:v>0</c:v>
                </c:pt>
                <c:pt idx="4">
                  <c:v>28</c:v>
                </c:pt>
                <c:pt idx="5">
                  <c:v>163</c:v>
                </c:pt>
              </c:numCache>
            </c:numRef>
          </c:val>
        </c:ser>
        <c:ser>
          <c:idx val="1"/>
          <c:order val="1"/>
          <c:tx>
            <c:strRef>
              <c:f>динаміка!$C$2</c:f>
              <c:strCache>
                <c:ptCount val="1"/>
                <c:pt idx="0">
                  <c:v>1st group - pre-illness</c:v>
                </c:pt>
              </c:strCache>
            </c:strRef>
          </c:tx>
          <c:spPr>
            <a:solidFill>
              <a:srgbClr val="FFFF00"/>
            </a:solidFill>
          </c:spPr>
          <c:cat>
            <c:strRef>
              <c:f>динаміка!$A$3:$A$8</c:f>
              <c:strCache>
                <c:ptCount val="6"/>
                <c:pt idx="0">
                  <c:v>Total patients</c:v>
                </c:pt>
                <c:pt idx="1">
                  <c:v>without treatment </c:v>
                </c:pt>
                <c:pt idx="2">
                  <c:v>without treatment in 1 year </c:v>
                </c:pt>
                <c:pt idx="3">
                  <c:v>treatmetn beginning </c:v>
                </c:pt>
                <c:pt idx="4">
                  <c:v>1 year after treatment finish </c:v>
                </c:pt>
                <c:pt idx="5">
                  <c:v>2 years after treatment finish </c:v>
                </c:pt>
              </c:strCache>
            </c:strRef>
          </c:cat>
          <c:val>
            <c:numRef>
              <c:f>динаміка!$C$3:$C$8</c:f>
              <c:numCache>
                <c:formatCode>General</c:formatCode>
                <c:ptCount val="6"/>
                <c:pt idx="0">
                  <c:v>123</c:v>
                </c:pt>
                <c:pt idx="1">
                  <c:v>42</c:v>
                </c:pt>
                <c:pt idx="2">
                  <c:v>246</c:v>
                </c:pt>
                <c:pt idx="3">
                  <c:v>81</c:v>
                </c:pt>
                <c:pt idx="4">
                  <c:v>115</c:v>
                </c:pt>
                <c:pt idx="5">
                  <c:v>56</c:v>
                </c:pt>
              </c:numCache>
            </c:numRef>
          </c:val>
        </c:ser>
        <c:ser>
          <c:idx val="2"/>
          <c:order val="2"/>
          <c:tx>
            <c:strRef>
              <c:f>динаміка!$D$2</c:f>
              <c:strCache>
                <c:ptCount val="1"/>
                <c:pt idx="0">
                  <c:v>2nd group  - passing into the illness</c:v>
                </c:pt>
              </c:strCache>
            </c:strRef>
          </c:tx>
          <c:spPr>
            <a:solidFill>
              <a:srgbClr val="E98623"/>
            </a:solidFill>
          </c:spPr>
          <c:cat>
            <c:strRef>
              <c:f>динаміка!$A$3:$A$8</c:f>
              <c:strCache>
                <c:ptCount val="6"/>
                <c:pt idx="0">
                  <c:v>Total patients</c:v>
                </c:pt>
                <c:pt idx="1">
                  <c:v>without treatment </c:v>
                </c:pt>
                <c:pt idx="2">
                  <c:v>without treatment in 1 year </c:v>
                </c:pt>
                <c:pt idx="3">
                  <c:v>treatmetn beginning </c:v>
                </c:pt>
                <c:pt idx="4">
                  <c:v>1 year after treatment finish </c:v>
                </c:pt>
                <c:pt idx="5">
                  <c:v>2 years after treatment finish </c:v>
                </c:pt>
              </c:strCache>
            </c:strRef>
          </c:cat>
          <c:val>
            <c:numRef>
              <c:f>динаміка!$D$3:$D$8</c:f>
              <c:numCache>
                <c:formatCode>General</c:formatCode>
                <c:ptCount val="6"/>
                <c:pt idx="0">
                  <c:v>161</c:v>
                </c:pt>
                <c:pt idx="1">
                  <c:v>46</c:v>
                </c:pt>
                <c:pt idx="2">
                  <c:v>111</c:v>
                </c:pt>
                <c:pt idx="3">
                  <c:v>115</c:v>
                </c:pt>
                <c:pt idx="4">
                  <c:v>71</c:v>
                </c:pt>
                <c:pt idx="5">
                  <c:v>44</c:v>
                </c:pt>
              </c:numCache>
            </c:numRef>
          </c:val>
        </c:ser>
        <c:ser>
          <c:idx val="3"/>
          <c:order val="3"/>
          <c:tx>
            <c:strRef>
              <c:f>динаміка!$E$2</c:f>
              <c:strCache>
                <c:ptCount val="1"/>
                <c:pt idx="0">
                  <c:v>3rd group - the illness</c:v>
                </c:pt>
              </c:strCache>
            </c:strRef>
          </c:tx>
          <c:spPr>
            <a:solidFill>
              <a:srgbClr val="FF0000"/>
            </a:solidFill>
          </c:spPr>
          <c:cat>
            <c:strRef>
              <c:f>динаміка!$A$3:$A$8</c:f>
              <c:strCache>
                <c:ptCount val="6"/>
                <c:pt idx="0">
                  <c:v>Total patients</c:v>
                </c:pt>
                <c:pt idx="1">
                  <c:v>without treatment </c:v>
                </c:pt>
                <c:pt idx="2">
                  <c:v>without treatment in 1 year </c:v>
                </c:pt>
                <c:pt idx="3">
                  <c:v>treatmetn beginning </c:v>
                </c:pt>
                <c:pt idx="4">
                  <c:v>1 year after treatment finish </c:v>
                </c:pt>
                <c:pt idx="5">
                  <c:v>2 years after treatment finish </c:v>
                </c:pt>
              </c:strCache>
            </c:strRef>
          </c:cat>
          <c:val>
            <c:numRef>
              <c:f>динаміка!$E$3:$E$8</c:f>
              <c:numCache>
                <c:formatCode>General</c:formatCode>
                <c:ptCount val="6"/>
                <c:pt idx="0">
                  <c:v>57</c:v>
                </c:pt>
                <c:pt idx="1">
                  <c:v>14</c:v>
                </c:pt>
                <c:pt idx="2">
                  <c:v>15</c:v>
                </c:pt>
                <c:pt idx="3">
                  <c:v>43</c:v>
                </c:pt>
                <c:pt idx="4">
                  <c:v>48</c:v>
                </c:pt>
                <c:pt idx="5">
                  <c:v>10</c:v>
                </c:pt>
              </c:numCache>
            </c:numRef>
          </c:val>
        </c:ser>
        <c:ser>
          <c:idx val="4"/>
          <c:order val="4"/>
          <c:tx>
            <c:strRef>
              <c:f>динаміка!$F$2</c:f>
              <c:strCache>
                <c:ptCount val="1"/>
                <c:pt idx="0">
                  <c:v>4th group - critical conditions</c:v>
                </c:pt>
              </c:strCache>
            </c:strRef>
          </c:tx>
          <c:spPr>
            <a:solidFill>
              <a:srgbClr val="8C43C9"/>
            </a:solidFill>
          </c:spPr>
          <c:cat>
            <c:strRef>
              <c:f>динаміка!$A$3:$A$8</c:f>
              <c:strCache>
                <c:ptCount val="6"/>
                <c:pt idx="0">
                  <c:v>Total patients</c:v>
                </c:pt>
                <c:pt idx="1">
                  <c:v>without treatment </c:v>
                </c:pt>
                <c:pt idx="2">
                  <c:v>without treatment in 1 year </c:v>
                </c:pt>
                <c:pt idx="3">
                  <c:v>treatmetn beginning </c:v>
                </c:pt>
                <c:pt idx="4">
                  <c:v>1 year after treatment finish </c:v>
                </c:pt>
                <c:pt idx="5">
                  <c:v>2 years after treatment finish </c:v>
                </c:pt>
              </c:strCache>
            </c:strRef>
          </c:cat>
          <c:val>
            <c:numRef>
              <c:f>динаміка!$F$3:$F$8</c:f>
              <c:numCache>
                <c:formatCode>General</c:formatCode>
                <c:ptCount val="6"/>
                <c:pt idx="0">
                  <c:v>37</c:v>
                </c:pt>
                <c:pt idx="1">
                  <c:v>3</c:v>
                </c:pt>
                <c:pt idx="2">
                  <c:v>6</c:v>
                </c:pt>
                <c:pt idx="3">
                  <c:v>34</c:v>
                </c:pt>
                <c:pt idx="4">
                  <c:v>11</c:v>
                </c:pt>
                <c:pt idx="5">
                  <c:v>0</c:v>
                </c:pt>
              </c:numCache>
            </c:numRef>
          </c:val>
        </c:ser>
        <c:ser>
          <c:idx val="5"/>
          <c:order val="5"/>
          <c:tx>
            <c:strRef>
              <c:f>динаміка!$G$2</c:f>
              <c:strCache>
                <c:ptCount val="1"/>
                <c:pt idx="0">
                  <c:v>Total</c:v>
                </c:pt>
              </c:strCache>
            </c:strRef>
          </c:tx>
          <c:spPr>
            <a:solidFill>
              <a:schemeClr val="bg1">
                <a:lumMod val="85000"/>
              </a:schemeClr>
            </a:solidFill>
          </c:spPr>
          <c:cat>
            <c:strRef>
              <c:f>динаміка!$A$3:$A$8</c:f>
              <c:strCache>
                <c:ptCount val="6"/>
                <c:pt idx="0">
                  <c:v>Total patients</c:v>
                </c:pt>
                <c:pt idx="1">
                  <c:v>without treatment </c:v>
                </c:pt>
                <c:pt idx="2">
                  <c:v>without treatment in 1 year </c:v>
                </c:pt>
                <c:pt idx="3">
                  <c:v>treatmetn beginning </c:v>
                </c:pt>
                <c:pt idx="4">
                  <c:v>1 year after treatment finish </c:v>
                </c:pt>
                <c:pt idx="5">
                  <c:v>2 years after treatment finish </c:v>
                </c:pt>
              </c:strCache>
            </c:strRef>
          </c:cat>
          <c:val>
            <c:numRef>
              <c:f>динаміка!$G$3:$G$8</c:f>
              <c:numCache>
                <c:formatCode>General</c:formatCode>
                <c:ptCount val="6"/>
                <c:pt idx="0">
                  <c:v>378</c:v>
                </c:pt>
                <c:pt idx="1">
                  <c:v>105</c:v>
                </c:pt>
                <c:pt idx="2">
                  <c:v>378</c:v>
                </c:pt>
                <c:pt idx="3">
                  <c:v>273</c:v>
                </c:pt>
                <c:pt idx="4">
                  <c:v>273</c:v>
                </c:pt>
                <c:pt idx="5">
                  <c:v>273</c:v>
                </c:pt>
              </c:numCache>
            </c:numRef>
          </c:val>
        </c:ser>
        <c:dLbls>
          <c:showLegendKey val="0"/>
          <c:showVal val="1"/>
          <c:showCatName val="0"/>
          <c:showSerName val="0"/>
          <c:showPercent val="0"/>
          <c:showBubbleSize val="0"/>
        </c:dLbls>
        <c:axId val="70994176"/>
        <c:axId val="71028736"/>
      </c:areaChart>
      <c:catAx>
        <c:axId val="70994176"/>
        <c:scaling>
          <c:orientation val="minMax"/>
        </c:scaling>
        <c:delete val="0"/>
        <c:axPos val="b"/>
        <c:majorGridlines/>
        <c:majorTickMark val="none"/>
        <c:minorTickMark val="none"/>
        <c:tickLblPos val="nextTo"/>
        <c:spPr>
          <a:ln w="9525">
            <a:noFill/>
          </a:ln>
        </c:spPr>
        <c:crossAx val="71028736"/>
        <c:crosses val="autoZero"/>
        <c:auto val="1"/>
        <c:lblAlgn val="ctr"/>
        <c:lblOffset val="100"/>
        <c:noMultiLvlLbl val="0"/>
      </c:catAx>
      <c:valAx>
        <c:axId val="71028736"/>
        <c:scaling>
          <c:orientation val="minMax"/>
        </c:scaling>
        <c:delete val="0"/>
        <c:axPos val="l"/>
        <c:majorGridlines/>
        <c:minorGridlines/>
        <c:numFmt formatCode="General" sourceLinked="1"/>
        <c:majorTickMark val="none"/>
        <c:minorTickMark val="none"/>
        <c:tickLblPos val="nextTo"/>
        <c:crossAx val="70994176"/>
        <c:crosses val="autoZero"/>
        <c:crossBetween val="midCat"/>
      </c:valAx>
    </c:plotArea>
    <c:legend>
      <c:legendPos val="t"/>
      <c:layout>
        <c:manualLayout>
          <c:xMode val="edge"/>
          <c:yMode val="edge"/>
          <c:x val="0.54238974129918682"/>
          <c:y val="0.15036947477651583"/>
          <c:w val="0.45439475920606814"/>
          <c:h val="0.19320912786435773"/>
        </c:manualLayout>
      </c:layout>
      <c:overlay val="0"/>
    </c:legend>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4303241" cy="3401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70659" name="Rectangle 3"/>
          <p:cNvSpPr>
            <a:spLocks noGrp="1" noChangeArrowheads="1"/>
          </p:cNvSpPr>
          <p:nvPr>
            <p:ph type="dt" sz="quarter" idx="1"/>
          </p:nvPr>
        </p:nvSpPr>
        <p:spPr bwMode="auto">
          <a:xfrm>
            <a:off x="5622653" y="0"/>
            <a:ext cx="4303241" cy="3401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70660" name="Rectangle 4"/>
          <p:cNvSpPr>
            <a:spLocks noGrp="1" noChangeArrowheads="1"/>
          </p:cNvSpPr>
          <p:nvPr>
            <p:ph type="ftr" sz="quarter" idx="2"/>
          </p:nvPr>
        </p:nvSpPr>
        <p:spPr bwMode="auto">
          <a:xfrm>
            <a:off x="1" y="6456488"/>
            <a:ext cx="4303241" cy="34010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70661" name="Rectangle 5"/>
          <p:cNvSpPr>
            <a:spLocks noGrp="1" noChangeArrowheads="1"/>
          </p:cNvSpPr>
          <p:nvPr>
            <p:ph type="sldNum" sz="quarter" idx="3"/>
          </p:nvPr>
        </p:nvSpPr>
        <p:spPr bwMode="auto">
          <a:xfrm>
            <a:off x="5622653" y="6456488"/>
            <a:ext cx="4303241" cy="34010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DEFC9602-AC1A-4CC1-8394-76504A81468E}" type="slidenum">
              <a:rPr lang="en-US"/>
              <a:pPr>
                <a:defRPr/>
              </a:pPr>
              <a:t>‹#›</a:t>
            </a:fld>
            <a:endParaRPr lang="en-US"/>
          </a:p>
        </p:txBody>
      </p:sp>
    </p:spTree>
    <p:extLst>
      <p:ext uri="{BB962C8B-B14F-4D97-AF65-F5344CB8AC3E}">
        <p14:creationId xmlns:p14="http://schemas.microsoft.com/office/powerpoint/2010/main" val="13706672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4303241" cy="3401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8195" name="Rectangle 3"/>
          <p:cNvSpPr>
            <a:spLocks noGrp="1" noChangeArrowheads="1"/>
          </p:cNvSpPr>
          <p:nvPr>
            <p:ph type="dt" idx="1"/>
          </p:nvPr>
        </p:nvSpPr>
        <p:spPr bwMode="auto">
          <a:xfrm>
            <a:off x="5622653" y="0"/>
            <a:ext cx="4303241" cy="3401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3267075" y="509588"/>
            <a:ext cx="3395663" cy="254793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93056" y="3229331"/>
            <a:ext cx="7942114" cy="3058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1" y="6456488"/>
            <a:ext cx="4303241" cy="34010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8199" name="Rectangle 7"/>
          <p:cNvSpPr>
            <a:spLocks noGrp="1" noChangeArrowheads="1"/>
          </p:cNvSpPr>
          <p:nvPr>
            <p:ph type="sldNum" sz="quarter" idx="5"/>
          </p:nvPr>
        </p:nvSpPr>
        <p:spPr bwMode="auto">
          <a:xfrm>
            <a:off x="5622653" y="6456488"/>
            <a:ext cx="4303241" cy="34010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7005CCAE-86E2-4326-9A39-6333D44ED232}" type="slidenum">
              <a:rPr lang="en-US"/>
              <a:pPr>
                <a:defRPr/>
              </a:pPr>
              <a:t>‹#›</a:t>
            </a:fld>
            <a:endParaRPr lang="en-US"/>
          </a:p>
        </p:txBody>
      </p:sp>
    </p:spTree>
    <p:extLst>
      <p:ext uri="{BB962C8B-B14F-4D97-AF65-F5344CB8AC3E}">
        <p14:creationId xmlns:p14="http://schemas.microsoft.com/office/powerpoint/2010/main" val="22373440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31175FA2-9550-4D6B-96AB-F4E87E69614E}" type="slidenum">
              <a:rPr lang="en-GB"/>
              <a:pPr/>
              <a:t>2</a:t>
            </a:fld>
            <a:endParaRPr lang="en-GB"/>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extLst>
      <p:ext uri="{BB962C8B-B14F-4D97-AF65-F5344CB8AC3E}">
        <p14:creationId xmlns:p14="http://schemas.microsoft.com/office/powerpoint/2010/main" val="2110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C85BE-341D-4BA2-8926-14BA83C02688}" type="slidenum">
              <a:rPr lang="en-GB"/>
              <a:pPr/>
              <a:t>11</a:t>
            </a:fld>
            <a:endParaRPr lang="en-GB"/>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it-IT" dirty="0" smtClean="0">
              <a:latin typeface="Arial" pitchFamily="34" charset="0"/>
            </a:endParaRPr>
          </a:p>
        </p:txBody>
      </p:sp>
    </p:spTree>
    <p:extLst>
      <p:ext uri="{BB962C8B-B14F-4D97-AF65-F5344CB8AC3E}">
        <p14:creationId xmlns:p14="http://schemas.microsoft.com/office/powerpoint/2010/main" val="3559014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C85BE-341D-4BA2-8926-14BA83C02688}" type="slidenum">
              <a:rPr lang="en-GB"/>
              <a:pPr/>
              <a:t>12</a:t>
            </a:fld>
            <a:endParaRPr lang="en-GB"/>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it-IT" dirty="0" smtClean="0">
              <a:latin typeface="Arial" pitchFamily="34" charset="0"/>
            </a:endParaRPr>
          </a:p>
        </p:txBody>
      </p:sp>
    </p:spTree>
    <p:extLst>
      <p:ext uri="{BB962C8B-B14F-4D97-AF65-F5344CB8AC3E}">
        <p14:creationId xmlns:p14="http://schemas.microsoft.com/office/powerpoint/2010/main" val="3559014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2D893AF-341C-4335-9C16-B093FEBF8F72}" type="slidenum">
              <a:rPr lang="en-GB"/>
              <a:pPr/>
              <a:t>13</a:t>
            </a:fld>
            <a:endParaRPr lang="en-GB"/>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extLst>
      <p:ext uri="{BB962C8B-B14F-4D97-AF65-F5344CB8AC3E}">
        <p14:creationId xmlns:p14="http://schemas.microsoft.com/office/powerpoint/2010/main" val="2503589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2D893AF-341C-4335-9C16-B093FEBF8F72}" type="slidenum">
              <a:rPr lang="en-GB"/>
              <a:pPr/>
              <a:t>14</a:t>
            </a:fld>
            <a:endParaRPr lang="en-GB"/>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extLst>
      <p:ext uri="{BB962C8B-B14F-4D97-AF65-F5344CB8AC3E}">
        <p14:creationId xmlns:p14="http://schemas.microsoft.com/office/powerpoint/2010/main" val="250358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F834E157-53F7-4119-939F-8F91F2FE0866}" type="slidenum">
              <a:rPr lang="en-GB"/>
              <a:pPr/>
              <a:t>3</a:t>
            </a:fld>
            <a:endParaRPr lang="en-GB"/>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extLst>
      <p:ext uri="{BB962C8B-B14F-4D97-AF65-F5344CB8AC3E}">
        <p14:creationId xmlns:p14="http://schemas.microsoft.com/office/powerpoint/2010/main" val="691333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A5FF51D-35F4-4A0C-83F3-35C034BC1B73}" type="slidenum">
              <a:rPr lang="en-GB"/>
              <a:pPr/>
              <a:t>4</a:t>
            </a:fld>
            <a:endParaRPr lang="en-GB"/>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a:buFont typeface="Arial" pitchFamily="34" charset="0"/>
              <a:buNone/>
            </a:pPr>
            <a:endParaRPr lang="ru-RU" sz="1200" dirty="0" smtClean="0"/>
          </a:p>
        </p:txBody>
      </p:sp>
    </p:spTree>
    <p:extLst>
      <p:ext uri="{BB962C8B-B14F-4D97-AF65-F5344CB8AC3E}">
        <p14:creationId xmlns:p14="http://schemas.microsoft.com/office/powerpoint/2010/main" val="1964058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A5FF51D-35F4-4A0C-83F3-35C034BC1B73}" type="slidenum">
              <a:rPr lang="en-GB"/>
              <a:pPr/>
              <a:t>5</a:t>
            </a:fld>
            <a:endParaRPr lang="en-GB"/>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a:buFont typeface="Arial" pitchFamily="34" charset="0"/>
              <a:buNone/>
            </a:pPr>
            <a:endParaRPr lang="ru-RU" sz="1200" dirty="0" smtClean="0"/>
          </a:p>
        </p:txBody>
      </p:sp>
    </p:spTree>
    <p:extLst>
      <p:ext uri="{BB962C8B-B14F-4D97-AF65-F5344CB8AC3E}">
        <p14:creationId xmlns:p14="http://schemas.microsoft.com/office/powerpoint/2010/main" val="1964058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A5FF51D-35F4-4A0C-83F3-35C034BC1B73}" type="slidenum">
              <a:rPr lang="en-GB"/>
              <a:pPr/>
              <a:t>6</a:t>
            </a:fld>
            <a:endParaRPr lang="en-GB"/>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a:buFont typeface="Arial" pitchFamily="34" charset="0"/>
              <a:buNone/>
            </a:pPr>
            <a:endParaRPr lang="ru-RU" sz="1200" dirty="0" smtClean="0"/>
          </a:p>
        </p:txBody>
      </p:sp>
    </p:spTree>
    <p:extLst>
      <p:ext uri="{BB962C8B-B14F-4D97-AF65-F5344CB8AC3E}">
        <p14:creationId xmlns:p14="http://schemas.microsoft.com/office/powerpoint/2010/main" val="1964058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C85BE-341D-4BA2-8926-14BA83C02688}" type="slidenum">
              <a:rPr lang="en-GB"/>
              <a:pPr/>
              <a:t>7</a:t>
            </a:fld>
            <a:endParaRPr lang="en-GB"/>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it-IT" dirty="0" smtClean="0">
              <a:latin typeface="Arial" pitchFamily="34" charset="0"/>
            </a:endParaRPr>
          </a:p>
        </p:txBody>
      </p:sp>
    </p:spTree>
    <p:extLst>
      <p:ext uri="{BB962C8B-B14F-4D97-AF65-F5344CB8AC3E}">
        <p14:creationId xmlns:p14="http://schemas.microsoft.com/office/powerpoint/2010/main" val="3559014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C85BE-341D-4BA2-8926-14BA83C02688}" type="slidenum">
              <a:rPr lang="en-GB"/>
              <a:pPr/>
              <a:t>8</a:t>
            </a:fld>
            <a:endParaRPr lang="en-GB"/>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it-IT" dirty="0" smtClean="0">
              <a:latin typeface="Arial" pitchFamily="34" charset="0"/>
            </a:endParaRPr>
          </a:p>
        </p:txBody>
      </p:sp>
    </p:spTree>
    <p:extLst>
      <p:ext uri="{BB962C8B-B14F-4D97-AF65-F5344CB8AC3E}">
        <p14:creationId xmlns:p14="http://schemas.microsoft.com/office/powerpoint/2010/main" val="3559014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C85BE-341D-4BA2-8926-14BA83C02688}" type="slidenum">
              <a:rPr lang="en-GB"/>
              <a:pPr/>
              <a:t>9</a:t>
            </a:fld>
            <a:endParaRPr lang="en-GB"/>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it-IT" dirty="0" smtClean="0">
              <a:latin typeface="Arial" pitchFamily="34" charset="0"/>
            </a:endParaRPr>
          </a:p>
        </p:txBody>
      </p:sp>
    </p:spTree>
    <p:extLst>
      <p:ext uri="{BB962C8B-B14F-4D97-AF65-F5344CB8AC3E}">
        <p14:creationId xmlns:p14="http://schemas.microsoft.com/office/powerpoint/2010/main" val="3559014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9CC85BE-341D-4BA2-8926-14BA83C02688}" type="slidenum">
              <a:rPr lang="en-GB"/>
              <a:pPr/>
              <a:t>10</a:t>
            </a:fld>
            <a:endParaRPr lang="en-GB"/>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it-IT" dirty="0" smtClean="0">
              <a:latin typeface="Arial" pitchFamily="34" charset="0"/>
            </a:endParaRPr>
          </a:p>
        </p:txBody>
      </p:sp>
    </p:spTree>
    <p:extLst>
      <p:ext uri="{BB962C8B-B14F-4D97-AF65-F5344CB8AC3E}">
        <p14:creationId xmlns:p14="http://schemas.microsoft.com/office/powerpoint/2010/main" val="3559014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2" name="Immagine 51"/>
          <p:cNvPicPr>
            <a:picLocks noChangeAspect="1" noChangeArrowheads="1"/>
          </p:cNvPicPr>
          <p:nvPr userDrawn="1"/>
        </p:nvPicPr>
        <p:blipFill>
          <a:blip r:embed="rId2"/>
          <a:srcRect/>
          <a:stretch>
            <a:fillRect/>
          </a:stretch>
        </p:blipFill>
        <p:spPr bwMode="auto">
          <a:xfrm>
            <a:off x="0" y="0"/>
            <a:ext cx="1778000" cy="1193800"/>
          </a:xfrm>
          <a:prstGeom prst="rect">
            <a:avLst/>
          </a:prstGeom>
          <a:noFill/>
          <a:ln w="9525">
            <a:noFill/>
            <a:miter lim="800000"/>
            <a:headEnd/>
            <a:tailEnd/>
          </a:ln>
        </p:spPr>
      </p:pic>
      <p:sp>
        <p:nvSpPr>
          <p:cNvPr id="3" name="Freeform 7"/>
          <p:cNvSpPr/>
          <p:nvPr userDrawn="1"/>
        </p:nvSpPr>
        <p:spPr>
          <a:xfrm>
            <a:off x="1701800" y="147638"/>
            <a:ext cx="7239000" cy="1020762"/>
          </a:xfrm>
          <a:custGeom>
            <a:avLst/>
            <a:gdLst>
              <a:gd name="connsiteX0" fmla="*/ 0 w 7197172"/>
              <a:gd name="connsiteY0" fmla="*/ 897938 h 897938"/>
              <a:gd name="connsiteX1" fmla="*/ 7197172 w 7197172"/>
              <a:gd name="connsiteY1" fmla="*/ 897938 h 897938"/>
              <a:gd name="connsiteX2" fmla="*/ 7197172 w 7197172"/>
              <a:gd name="connsiteY2" fmla="*/ 0 h 897938"/>
            </a:gdLst>
            <a:ahLst/>
            <a:cxnLst>
              <a:cxn ang="0">
                <a:pos x="connsiteX0" y="connsiteY0"/>
              </a:cxn>
              <a:cxn ang="0">
                <a:pos x="connsiteX1" y="connsiteY1"/>
              </a:cxn>
              <a:cxn ang="0">
                <a:pos x="connsiteX2" y="connsiteY2"/>
              </a:cxn>
            </a:cxnLst>
            <a:rect l="l" t="t" r="r" b="b"/>
            <a:pathLst>
              <a:path w="7197172" h="897938">
                <a:moveTo>
                  <a:pt x="0" y="897938"/>
                </a:moveTo>
                <a:lnTo>
                  <a:pt x="7197172" y="897938"/>
                </a:lnTo>
                <a:lnTo>
                  <a:pt x="7197172" y="0"/>
                </a:lnTo>
              </a:path>
            </a:pathLst>
          </a:custGeom>
          <a:ln w="28575" cmpd="sng">
            <a:solidFill>
              <a:srgbClr val="091DB3"/>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Thonburi"/>
              <a:cs typeface="Thonburi"/>
            </a:endParaRPr>
          </a:p>
        </p:txBody>
      </p:sp>
      <p:sp>
        <p:nvSpPr>
          <p:cNvPr id="4" name="Rectangle 4"/>
          <p:cNvSpPr>
            <a:spLocks noGrp="1" noChangeArrowheads="1"/>
          </p:cNvSpPr>
          <p:nvPr>
            <p:ph type="dt" sz="half" idx="10"/>
          </p:nvPr>
        </p:nvSpPr>
        <p:spPr/>
        <p:txBody>
          <a:bodyPr/>
          <a:lstStyle>
            <a:lvl1pPr>
              <a:defRPr sz="1400">
                <a:solidFill>
                  <a:srgbClr val="606060"/>
                </a:solidFill>
                <a:latin typeface="Thonburi"/>
                <a:cs typeface="Thonburi"/>
              </a:defRPr>
            </a:lvl1pPr>
          </a:lstStyle>
          <a:p>
            <a:pPr>
              <a:defRPr/>
            </a:pPr>
            <a:r>
              <a:rPr lang="it-IT"/>
              <a:t>Bruxelles, 19-20/9/2013</a:t>
            </a:r>
            <a:endParaRPr lang="en-US"/>
          </a:p>
        </p:txBody>
      </p:sp>
      <p:sp>
        <p:nvSpPr>
          <p:cNvPr id="5" name="Rectangle 5"/>
          <p:cNvSpPr>
            <a:spLocks noGrp="1" noChangeArrowheads="1"/>
          </p:cNvSpPr>
          <p:nvPr>
            <p:ph type="ftr" sz="quarter" idx="11"/>
          </p:nvPr>
        </p:nvSpPr>
        <p:spPr/>
        <p:txBody>
          <a:bodyPr/>
          <a:lstStyle>
            <a:lvl1pPr algn="ctr">
              <a:defRPr sz="1400" b="1">
                <a:solidFill>
                  <a:srgbClr val="606060"/>
                </a:solidFill>
                <a:latin typeface="Thonburi"/>
                <a:cs typeface="Thonburi"/>
              </a:defRPr>
            </a:lvl1pPr>
          </a:lstStyle>
          <a:p>
            <a:pPr>
              <a:defRPr/>
            </a:pPr>
            <a:r>
              <a:rPr lang="it-IT"/>
              <a:t>EPMA World Congress 2013</a:t>
            </a: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66D33525-4814-4C1C-9EEA-777A3105BDF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38900"/>
            <a:ext cx="2882900"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606060"/>
                </a:solidFill>
                <a:latin typeface="Thonburi"/>
                <a:ea typeface="ＭＳ Ｐゴシック" charset="0"/>
                <a:cs typeface="Thonburi"/>
              </a:defRPr>
            </a:lvl1pPr>
          </a:lstStyle>
          <a:p>
            <a:pPr>
              <a:defRPr/>
            </a:pPr>
            <a:r>
              <a:rPr lang="it-IT"/>
              <a:t>Bruxelles, 19-20/9/2013</a:t>
            </a:r>
            <a:endParaRPr lang="en-US"/>
          </a:p>
        </p:txBody>
      </p:sp>
      <p:sp>
        <p:nvSpPr>
          <p:cNvPr id="1029" name="Rectangle 5"/>
          <p:cNvSpPr>
            <a:spLocks noGrp="1" noChangeArrowheads="1"/>
          </p:cNvSpPr>
          <p:nvPr>
            <p:ph type="ftr" sz="quarter" idx="3"/>
          </p:nvPr>
        </p:nvSpPr>
        <p:spPr bwMode="auto">
          <a:xfrm>
            <a:off x="3454400" y="6438900"/>
            <a:ext cx="320675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606060"/>
                </a:solidFill>
                <a:latin typeface="Thonburi"/>
                <a:ea typeface="ＭＳ Ｐゴシック" charset="0"/>
                <a:cs typeface="Thonburi"/>
              </a:defRPr>
            </a:lvl1pPr>
          </a:lstStyle>
          <a:p>
            <a:pPr>
              <a:defRPr/>
            </a:pPr>
            <a:r>
              <a:rPr lang="it-IT"/>
              <a:t>EPMA World Congress 2013</a:t>
            </a:r>
            <a:endParaRPr lang="en-US"/>
          </a:p>
        </p:txBody>
      </p:sp>
      <p:sp>
        <p:nvSpPr>
          <p:cNvPr id="1030" name="Rectangle 6"/>
          <p:cNvSpPr>
            <a:spLocks noGrp="1" noChangeArrowheads="1"/>
          </p:cNvSpPr>
          <p:nvPr>
            <p:ph type="sldNum" sz="quarter" idx="4"/>
          </p:nvPr>
        </p:nvSpPr>
        <p:spPr bwMode="auto">
          <a:xfrm>
            <a:off x="6858000" y="6426200"/>
            <a:ext cx="1828800" cy="27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606060"/>
                </a:solidFill>
                <a:latin typeface="Thonburi" charset="0"/>
              </a:defRPr>
            </a:lvl1pPr>
          </a:lstStyle>
          <a:p>
            <a:pPr>
              <a:defRPr/>
            </a:pPr>
            <a:fld id="{27F2CBE6-2E00-4453-A43A-A8B5ADD86E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8" r:id="rId1"/>
  </p:sldLayoutIdLst>
  <p:hf hdr="0"/>
  <p:txStyles>
    <p:titleStyle>
      <a:lvl1pPr algn="ctr" rtl="0" eaLnBrk="0" fontAlgn="base" hangingPunct="0">
        <a:spcBef>
          <a:spcPct val="0"/>
        </a:spcBef>
        <a:spcAft>
          <a:spcPct val="0"/>
        </a:spcAft>
        <a:defRPr sz="4400">
          <a:solidFill>
            <a:schemeClr val="tx2"/>
          </a:solidFill>
          <a:latin typeface="Thonburi"/>
          <a:ea typeface="MS PGothic" pitchFamily="34" charset="-128"/>
          <a:cs typeface="Thonburi"/>
        </a:defRPr>
      </a:lvl1pPr>
      <a:lvl2pPr algn="ctr" rtl="0" eaLnBrk="0" fontAlgn="base" hangingPunct="0">
        <a:spcBef>
          <a:spcPct val="0"/>
        </a:spcBef>
        <a:spcAft>
          <a:spcPct val="0"/>
        </a:spcAft>
        <a:defRPr sz="4400">
          <a:solidFill>
            <a:schemeClr val="tx2"/>
          </a:solidFill>
          <a:latin typeface="Thonburi" charset="0"/>
          <a:ea typeface="MS PGothic" pitchFamily="34" charset="-128"/>
          <a:cs typeface="Thonburi" charset="0"/>
        </a:defRPr>
      </a:lvl2pPr>
      <a:lvl3pPr algn="ctr" rtl="0" eaLnBrk="0" fontAlgn="base" hangingPunct="0">
        <a:spcBef>
          <a:spcPct val="0"/>
        </a:spcBef>
        <a:spcAft>
          <a:spcPct val="0"/>
        </a:spcAft>
        <a:defRPr sz="4400">
          <a:solidFill>
            <a:schemeClr val="tx2"/>
          </a:solidFill>
          <a:latin typeface="Thonburi" charset="0"/>
          <a:ea typeface="MS PGothic" pitchFamily="34" charset="-128"/>
          <a:cs typeface="Thonburi" charset="0"/>
        </a:defRPr>
      </a:lvl3pPr>
      <a:lvl4pPr algn="ctr" rtl="0" eaLnBrk="0" fontAlgn="base" hangingPunct="0">
        <a:spcBef>
          <a:spcPct val="0"/>
        </a:spcBef>
        <a:spcAft>
          <a:spcPct val="0"/>
        </a:spcAft>
        <a:defRPr sz="4400">
          <a:solidFill>
            <a:schemeClr val="tx2"/>
          </a:solidFill>
          <a:latin typeface="Thonburi" charset="0"/>
          <a:ea typeface="MS PGothic" pitchFamily="34" charset="-128"/>
          <a:cs typeface="Thonburi" charset="0"/>
        </a:defRPr>
      </a:lvl4pPr>
      <a:lvl5pPr algn="ctr" rtl="0" eaLnBrk="0" fontAlgn="base" hangingPunct="0">
        <a:spcBef>
          <a:spcPct val="0"/>
        </a:spcBef>
        <a:spcAft>
          <a:spcPct val="0"/>
        </a:spcAft>
        <a:defRPr sz="4400">
          <a:solidFill>
            <a:schemeClr val="tx2"/>
          </a:solidFill>
          <a:latin typeface="Thonburi" charset="0"/>
          <a:ea typeface="MS PGothic" pitchFamily="34" charset="-128"/>
          <a:cs typeface="Thonburi"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honburi"/>
          <a:ea typeface="MS PGothic" pitchFamily="34" charset="-128"/>
          <a:cs typeface="Thonburi"/>
        </a:defRPr>
      </a:lvl1pPr>
      <a:lvl2pPr marL="742950" indent="-285750" algn="l" rtl="0" eaLnBrk="0" fontAlgn="base" hangingPunct="0">
        <a:spcBef>
          <a:spcPct val="20000"/>
        </a:spcBef>
        <a:spcAft>
          <a:spcPct val="0"/>
        </a:spcAft>
        <a:buChar char="–"/>
        <a:defRPr sz="2800">
          <a:solidFill>
            <a:schemeClr val="tx1"/>
          </a:solidFill>
          <a:latin typeface="Thonburi"/>
          <a:ea typeface="MS PGothic" pitchFamily="34" charset="-128"/>
          <a:cs typeface="Thonburi"/>
        </a:defRPr>
      </a:lvl2pPr>
      <a:lvl3pPr marL="1143000" indent="-228600" algn="l" rtl="0" eaLnBrk="0" fontAlgn="base" hangingPunct="0">
        <a:spcBef>
          <a:spcPct val="20000"/>
        </a:spcBef>
        <a:spcAft>
          <a:spcPct val="0"/>
        </a:spcAft>
        <a:buChar char="•"/>
        <a:defRPr sz="2400">
          <a:solidFill>
            <a:schemeClr val="tx1"/>
          </a:solidFill>
          <a:latin typeface="Thonburi"/>
          <a:ea typeface="MS PGothic" pitchFamily="34" charset="-128"/>
          <a:cs typeface="Thonburi"/>
        </a:defRPr>
      </a:lvl3pPr>
      <a:lvl4pPr marL="1600200" indent="-228600" algn="l" rtl="0" eaLnBrk="0" fontAlgn="base" hangingPunct="0">
        <a:spcBef>
          <a:spcPct val="20000"/>
        </a:spcBef>
        <a:spcAft>
          <a:spcPct val="0"/>
        </a:spcAft>
        <a:buChar char="–"/>
        <a:defRPr sz="2000">
          <a:solidFill>
            <a:schemeClr val="tx1"/>
          </a:solidFill>
          <a:latin typeface="Thonburi"/>
          <a:ea typeface="MS PGothic" pitchFamily="34" charset="-128"/>
          <a:cs typeface="Thonburi"/>
        </a:defRPr>
      </a:lvl4pPr>
      <a:lvl5pPr marL="2057400" indent="-228600" algn="l" rtl="0" eaLnBrk="0" fontAlgn="base" hangingPunct="0">
        <a:spcBef>
          <a:spcPct val="20000"/>
        </a:spcBef>
        <a:spcAft>
          <a:spcPct val="0"/>
        </a:spcAft>
        <a:buChar char="»"/>
        <a:defRPr sz="2000">
          <a:solidFill>
            <a:schemeClr val="tx1"/>
          </a:solidFill>
          <a:latin typeface="Thonburi"/>
          <a:ea typeface="MS PGothic" pitchFamily="34" charset="-128"/>
          <a:cs typeface="Thonburi"/>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2"/>
          <p:cNvSpPr>
            <a:spLocks noGrp="1"/>
          </p:cNvSpPr>
          <p:nvPr>
            <p:ph type="dt" sz="quarter" idx="10"/>
          </p:nvPr>
        </p:nvSpPr>
        <p:spPr>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5123" name="Footer Placeholder 1"/>
          <p:cNvSpPr>
            <a:spLocks noGrp="1"/>
          </p:cNvSpPr>
          <p:nvPr>
            <p:ph type="ftr" sz="quarter" idx="11"/>
          </p:nvPr>
        </p:nvSpPr>
        <p:spPr>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sp>
        <p:nvSpPr>
          <p:cNvPr id="5124" name="Slide Number Placeholder 4"/>
          <p:cNvSpPr>
            <a:spLocks noGrp="1"/>
          </p:cNvSpPr>
          <p:nvPr>
            <p:ph type="sldNum" sz="quarter" idx="12"/>
          </p:nvPr>
        </p:nvSpPr>
        <p:spPr>
          <a:noFill/>
        </p:spPr>
        <p:txBody>
          <a:bodyPr/>
          <a:lstStyle/>
          <a:p>
            <a:fld id="{A4A93071-8449-4849-A5D0-2400DE20F370}" type="slidenum">
              <a:rPr lang="en-US" sz="1600">
                <a:solidFill>
                  <a:srgbClr val="898989"/>
                </a:solidFill>
              </a:rPr>
              <a:pPr/>
              <a:t>1</a:t>
            </a:fld>
            <a:endParaRPr lang="en-US" sz="1600">
              <a:solidFill>
                <a:srgbClr val="898989"/>
              </a:solidFill>
            </a:endParaRPr>
          </a:p>
        </p:txBody>
      </p:sp>
      <p:sp>
        <p:nvSpPr>
          <p:cNvPr id="5125" name="Title 1"/>
          <p:cNvSpPr>
            <a:spLocks noGrp="1"/>
          </p:cNvSpPr>
          <p:nvPr>
            <p:ph type="title" idx="4294967295"/>
          </p:nvPr>
        </p:nvSpPr>
        <p:spPr>
          <a:xfrm>
            <a:off x="1890713" y="274638"/>
            <a:ext cx="6942137" cy="646112"/>
          </a:xfrm>
        </p:spPr>
        <p:txBody>
          <a:bodyPr>
            <a:normAutofit fontScale="90000"/>
          </a:bodyPr>
          <a:lstStyle/>
          <a:p>
            <a:pPr>
              <a:spcBef>
                <a:spcPct val="20000"/>
              </a:spcBef>
            </a:pPr>
            <a:r>
              <a:rPr lang="en-US" sz="2800" b="1" dirty="0">
                <a:solidFill>
                  <a:schemeClr val="tx1"/>
                </a:solidFill>
              </a:rPr>
              <a:t>Predictive biomarker patterns by capillary microscopy</a:t>
            </a:r>
            <a:endParaRPr lang="en-GB" sz="2000" b="1" dirty="0">
              <a:solidFill>
                <a:schemeClr val="tx1"/>
              </a:solidFill>
            </a:endParaRPr>
          </a:p>
        </p:txBody>
      </p:sp>
      <p:sp>
        <p:nvSpPr>
          <p:cNvPr id="6" name="TextBox 5"/>
          <p:cNvSpPr txBox="1"/>
          <p:nvPr/>
        </p:nvSpPr>
        <p:spPr>
          <a:xfrm>
            <a:off x="1469985" y="1770927"/>
            <a:ext cx="6516547" cy="1954381"/>
          </a:xfrm>
          <a:prstGeom prst="rect">
            <a:avLst/>
          </a:prstGeom>
          <a:noFill/>
        </p:spPr>
        <p:txBody>
          <a:bodyPr wrap="square" rtlCol="0">
            <a:spAutoFit/>
          </a:bodyPr>
          <a:lstStyle/>
          <a:p>
            <a:pPr algn="ctr"/>
            <a:r>
              <a:rPr lang="ru-RU" sz="2400" b="1" i="1" dirty="0"/>
              <a:t>Ulyana </a:t>
            </a:r>
            <a:r>
              <a:rPr lang="ru-RU" sz="2400" b="1" i="1" dirty="0" smtClean="0"/>
              <a:t>Lushchyk</a:t>
            </a:r>
            <a:r>
              <a:rPr lang="en-GB" sz="2400" i="1" dirty="0" smtClean="0"/>
              <a:t>*</a:t>
            </a:r>
          </a:p>
          <a:p>
            <a:pPr algn="ctr"/>
            <a:r>
              <a:rPr lang="ru-RU" sz="2400" dirty="0" err="1" smtClean="0"/>
              <a:t>Viktor</a:t>
            </a:r>
            <a:r>
              <a:rPr lang="ru-RU" sz="2400" dirty="0" smtClean="0"/>
              <a:t> </a:t>
            </a:r>
            <a:r>
              <a:rPr lang="ru-RU" sz="2400" dirty="0" err="1" smtClean="0"/>
              <a:t>Novytskyy</a:t>
            </a:r>
            <a:endParaRPr lang="en-GB" sz="2400" dirty="0" smtClean="0"/>
          </a:p>
          <a:p>
            <a:pPr algn="ctr" eaLnBrk="1" hangingPunct="1"/>
            <a:r>
              <a:rPr lang="en-US" sz="2400" b="1" dirty="0" err="1" smtClean="0">
                <a:solidFill>
                  <a:schemeClr val="tx2"/>
                </a:solidFill>
              </a:rPr>
              <a:t>Rostyslav</a:t>
            </a:r>
            <a:r>
              <a:rPr lang="en-US" sz="2400" b="1" dirty="0" smtClean="0">
                <a:solidFill>
                  <a:schemeClr val="tx2"/>
                </a:solidFill>
              </a:rPr>
              <a:t> </a:t>
            </a:r>
            <a:r>
              <a:rPr lang="en-US" sz="2400" b="1" dirty="0" err="1" smtClean="0">
                <a:solidFill>
                  <a:schemeClr val="tx2"/>
                </a:solidFill>
              </a:rPr>
              <a:t>Bubnov</a:t>
            </a:r>
            <a:endParaRPr lang="en-US" sz="2400" b="1" dirty="0" smtClean="0">
              <a:solidFill>
                <a:schemeClr val="tx2"/>
              </a:solidFill>
            </a:endParaRPr>
          </a:p>
          <a:p>
            <a:pPr algn="ctr" eaLnBrk="1" hangingPunct="1"/>
            <a:endParaRPr lang="en-GB" sz="900" dirty="0" smtClean="0"/>
          </a:p>
          <a:p>
            <a:pPr algn="ctr" eaLnBrk="1" hangingPunct="1"/>
            <a:r>
              <a:rPr lang="en-GB" sz="2000" dirty="0" smtClean="0"/>
              <a:t> </a:t>
            </a:r>
            <a:r>
              <a:rPr lang="en-US" sz="2000" dirty="0" smtClean="0"/>
              <a:t>* </a:t>
            </a:r>
            <a:r>
              <a:rPr lang="en-US" sz="2000" dirty="0" err="1" smtClean="0"/>
              <a:t>Veritas</a:t>
            </a:r>
            <a:r>
              <a:rPr lang="en-US" sz="2000" dirty="0" smtClean="0"/>
              <a:t> group: </a:t>
            </a:r>
            <a:r>
              <a:rPr lang="ru-RU" sz="2000" dirty="0" err="1" smtClean="0"/>
              <a:t>Igor</a:t>
            </a:r>
            <a:r>
              <a:rPr lang="ru-RU" sz="2000" dirty="0" smtClean="0"/>
              <a:t> </a:t>
            </a:r>
            <a:r>
              <a:rPr lang="ru-RU" sz="2000" dirty="0" err="1" smtClean="0"/>
              <a:t>Babii</a:t>
            </a:r>
            <a:r>
              <a:rPr lang="en-US" sz="2000" dirty="0" smtClean="0"/>
              <a:t>, </a:t>
            </a:r>
            <a:r>
              <a:rPr lang="en-US" sz="2000" dirty="0" err="1" smtClean="0"/>
              <a:t>Nadija</a:t>
            </a:r>
            <a:r>
              <a:rPr lang="en-US" sz="2000" dirty="0" smtClean="0"/>
              <a:t> Lushchyk, </a:t>
            </a:r>
            <a:r>
              <a:rPr lang="en-US" sz="2000" dirty="0" err="1" smtClean="0"/>
              <a:t>Ivanna</a:t>
            </a:r>
            <a:r>
              <a:rPr lang="en-US" sz="2000" dirty="0" smtClean="0"/>
              <a:t> </a:t>
            </a:r>
            <a:r>
              <a:rPr lang="en-US" sz="2000" dirty="0" err="1" smtClean="0"/>
              <a:t>Legka</a:t>
            </a:r>
            <a:r>
              <a:rPr lang="en-GB" sz="2000" dirty="0" smtClean="0"/>
              <a:t>, </a:t>
            </a:r>
            <a:r>
              <a:rPr lang="en-GB" sz="2000" dirty="0" err="1" smtClean="0"/>
              <a:t>Lyudmyla</a:t>
            </a:r>
            <a:r>
              <a:rPr lang="en-GB" sz="2000" dirty="0" smtClean="0"/>
              <a:t> </a:t>
            </a:r>
            <a:r>
              <a:rPr lang="en-GB" sz="2000" dirty="0" err="1" smtClean="0"/>
              <a:t>Riabets</a:t>
            </a:r>
            <a:endParaRPr lang="en-US" sz="2000" dirty="0" smtClean="0"/>
          </a:p>
        </p:txBody>
      </p:sp>
      <p:sp>
        <p:nvSpPr>
          <p:cNvPr id="7" name="TextBox 6"/>
          <p:cNvSpPr txBox="1"/>
          <p:nvPr/>
        </p:nvSpPr>
        <p:spPr>
          <a:xfrm>
            <a:off x="736643" y="4579275"/>
            <a:ext cx="8194876" cy="1569660"/>
          </a:xfrm>
          <a:prstGeom prst="rect">
            <a:avLst/>
          </a:prstGeom>
          <a:noFill/>
        </p:spPr>
        <p:txBody>
          <a:bodyPr wrap="square" rtlCol="0">
            <a:spAutoFit/>
          </a:bodyPr>
          <a:lstStyle/>
          <a:p>
            <a:pPr algn="ctr"/>
            <a:r>
              <a:rPr lang="en-GB" sz="1600" i="1" dirty="0" err="1" smtClean="0"/>
              <a:t>Veritas</a:t>
            </a:r>
            <a:r>
              <a:rPr lang="en-GB" sz="1600" i="1" dirty="0" smtClean="0"/>
              <a:t> R&amp;D </a:t>
            </a:r>
            <a:r>
              <a:rPr lang="ru-RU" sz="1600" i="1" dirty="0" err="1" smtClean="0"/>
              <a:t>Center</a:t>
            </a:r>
            <a:r>
              <a:rPr lang="en-GB" sz="1600" i="1" dirty="0" smtClean="0"/>
              <a:t> </a:t>
            </a:r>
            <a:r>
              <a:rPr lang="ru-RU" sz="1600" i="1" dirty="0" smtClean="0"/>
              <a:t>, </a:t>
            </a:r>
            <a:r>
              <a:rPr lang="ru-RU" sz="1600" i="1" dirty="0" err="1" smtClean="0"/>
              <a:t>Kyiv</a:t>
            </a:r>
            <a:r>
              <a:rPr lang="ru-RU" sz="1600" i="1" dirty="0"/>
              <a:t>, </a:t>
            </a:r>
            <a:r>
              <a:rPr lang="ru-RU" sz="1600" i="1" dirty="0" smtClean="0"/>
              <a:t>Ukraine</a:t>
            </a:r>
            <a:endParaRPr lang="ru-RU" sz="1600" i="1" dirty="0"/>
          </a:p>
          <a:p>
            <a:pPr algn="ctr"/>
            <a:r>
              <a:rPr lang="ru-RU" sz="1600" i="1" dirty="0" err="1" smtClean="0"/>
              <a:t>Clinic</a:t>
            </a:r>
            <a:r>
              <a:rPr lang="ru-RU" sz="1600" i="1" dirty="0" smtClean="0"/>
              <a:t> </a:t>
            </a:r>
            <a:r>
              <a:rPr lang="en-GB" sz="1600" i="1" dirty="0" smtClean="0"/>
              <a:t>of Healthy Vessels</a:t>
            </a:r>
            <a:r>
              <a:rPr lang="ru-RU" sz="1600" i="1" dirty="0" smtClean="0"/>
              <a:t>, </a:t>
            </a:r>
            <a:r>
              <a:rPr lang="en-GB" sz="1600" i="1" dirty="0" smtClean="0"/>
              <a:t>K</a:t>
            </a:r>
            <a:r>
              <a:rPr lang="ru-RU" sz="1600" i="1" dirty="0" err="1" smtClean="0"/>
              <a:t>yiv</a:t>
            </a:r>
            <a:r>
              <a:rPr lang="ru-RU" sz="1600" i="1" dirty="0"/>
              <a:t>, </a:t>
            </a:r>
            <a:r>
              <a:rPr lang="ru-RU" sz="1600" i="1" dirty="0" err="1" smtClean="0"/>
              <a:t>Ukraine</a:t>
            </a:r>
            <a:endParaRPr lang="en-US" sz="1600" i="1" dirty="0" smtClean="0"/>
          </a:p>
          <a:p>
            <a:pPr algn="ctr"/>
            <a:r>
              <a:rPr lang="en-US" sz="1600" i="1" dirty="0" smtClean="0"/>
              <a:t>Brain Vessels </a:t>
            </a:r>
            <a:r>
              <a:rPr lang="en-US" sz="1600" i="1" dirty="0" err="1" smtClean="0"/>
              <a:t>Neurorehabilitation</a:t>
            </a:r>
            <a:r>
              <a:rPr lang="en-US" sz="1600" i="1" dirty="0" smtClean="0"/>
              <a:t>, Muscat, Oman</a:t>
            </a:r>
            <a:endParaRPr lang="ru-RU" sz="1600" i="1" dirty="0"/>
          </a:p>
          <a:p>
            <a:pPr algn="ctr"/>
            <a:r>
              <a:rPr lang="ru-RU" sz="1600" i="1" dirty="0" err="1" smtClean="0"/>
              <a:t>Center</a:t>
            </a:r>
            <a:r>
              <a:rPr lang="ru-RU" sz="1600" i="1" dirty="0" smtClean="0"/>
              <a:t> </a:t>
            </a:r>
            <a:r>
              <a:rPr lang="ru-RU" sz="1600" i="1" dirty="0" err="1"/>
              <a:t>for</a:t>
            </a:r>
            <a:r>
              <a:rPr lang="ru-RU" sz="1600" i="1" dirty="0"/>
              <a:t> </a:t>
            </a:r>
            <a:r>
              <a:rPr lang="ru-RU" sz="1600" i="1" dirty="0" err="1"/>
              <a:t>Innovative</a:t>
            </a:r>
            <a:r>
              <a:rPr lang="ru-RU" sz="1600" i="1" dirty="0"/>
              <a:t> </a:t>
            </a:r>
            <a:r>
              <a:rPr lang="ru-RU" sz="1600" i="1" dirty="0" err="1"/>
              <a:t>Medical</a:t>
            </a:r>
            <a:r>
              <a:rPr lang="ru-RU" sz="1600" i="1" dirty="0"/>
              <a:t> </a:t>
            </a:r>
            <a:r>
              <a:rPr lang="ru-RU" sz="1600" i="1" dirty="0" err="1"/>
              <a:t>Technologies</a:t>
            </a:r>
            <a:r>
              <a:rPr lang="ru-RU" sz="1600" i="1" dirty="0"/>
              <a:t> </a:t>
            </a:r>
            <a:r>
              <a:rPr lang="en-GB" sz="1600" i="1" dirty="0" smtClean="0"/>
              <a:t>“</a:t>
            </a:r>
            <a:r>
              <a:rPr lang="ru-RU" sz="1600" i="1" dirty="0" err="1" smtClean="0"/>
              <a:t>Veritas</a:t>
            </a:r>
            <a:r>
              <a:rPr lang="ru-RU" sz="1600" i="1" dirty="0" smtClean="0"/>
              <a:t> </a:t>
            </a:r>
            <a:r>
              <a:rPr lang="ru-RU" sz="1600" i="1" dirty="0"/>
              <a:t>IT </a:t>
            </a:r>
            <a:r>
              <a:rPr lang="ru-RU" sz="1600" i="1" dirty="0" err="1" smtClean="0"/>
              <a:t>Med</a:t>
            </a:r>
            <a:r>
              <a:rPr lang="en-GB" sz="1600" i="1" dirty="0" smtClean="0"/>
              <a:t>”</a:t>
            </a:r>
            <a:r>
              <a:rPr lang="ru-RU" sz="1600" i="1" dirty="0" smtClean="0"/>
              <a:t>, </a:t>
            </a:r>
            <a:r>
              <a:rPr lang="ru-RU" sz="1600" i="1" dirty="0" err="1" smtClean="0"/>
              <a:t>Kyiv</a:t>
            </a:r>
            <a:r>
              <a:rPr lang="ru-RU" sz="1600" i="1" dirty="0" smtClean="0"/>
              <a:t>,</a:t>
            </a:r>
            <a:r>
              <a:rPr lang="en-GB" sz="1600" i="1" dirty="0" smtClean="0"/>
              <a:t> Ukraine</a:t>
            </a:r>
          </a:p>
          <a:p>
            <a:pPr algn="ctr"/>
            <a:r>
              <a:rPr lang="en-GB" sz="1600" i="1" dirty="0" smtClean="0">
                <a:solidFill>
                  <a:srgbClr val="FF0000"/>
                </a:solidFill>
              </a:rPr>
              <a:t> </a:t>
            </a:r>
            <a:r>
              <a:rPr lang="en-GB" sz="1600" i="1" dirty="0" err="1" smtClean="0">
                <a:solidFill>
                  <a:schemeClr val="tx2"/>
                </a:solidFill>
              </a:rPr>
              <a:t>Feofaniya</a:t>
            </a:r>
            <a:r>
              <a:rPr lang="en-GB" sz="1600" i="1" dirty="0" smtClean="0">
                <a:solidFill>
                  <a:schemeClr val="tx2"/>
                </a:solidFill>
              </a:rPr>
              <a:t> Clinical Hospital, Kyiv, Ukraine</a:t>
            </a:r>
          </a:p>
          <a:p>
            <a:pPr algn="ctr"/>
            <a:endParaRPr lang="en-GB" sz="160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2"/>
          </p:nvPr>
        </p:nvSpPr>
        <p:spPr>
          <a:xfrm>
            <a:off x="7192965" y="6463862"/>
            <a:ext cx="1828800" cy="277813"/>
          </a:xfrm>
          <a:noFill/>
        </p:spPr>
        <p:txBody>
          <a:bodyPr/>
          <a:lstStyle/>
          <a:p>
            <a:fld id="{6F314B5D-57A1-4A81-AE8D-D05F2A757EAC}" type="slidenum">
              <a:rPr lang="en-US"/>
              <a:pPr/>
              <a:t>10</a:t>
            </a:fld>
            <a:endParaRPr lang="en-US"/>
          </a:p>
        </p:txBody>
      </p:sp>
      <p:sp>
        <p:nvSpPr>
          <p:cNvPr id="9221" name="Rectangle 2"/>
          <p:cNvSpPr>
            <a:spLocks noGrp="1" noChangeArrowheads="1"/>
          </p:cNvSpPr>
          <p:nvPr>
            <p:ph type="title" idx="4294967295"/>
          </p:nvPr>
        </p:nvSpPr>
        <p:spPr>
          <a:xfrm>
            <a:off x="1962150" y="127000"/>
            <a:ext cx="6815138" cy="931863"/>
          </a:xfrm>
        </p:spPr>
        <p:txBody>
          <a:bodyPr/>
          <a:lstStyle/>
          <a:p>
            <a:pPr eaLnBrk="1" hangingPunct="1"/>
            <a:r>
              <a:rPr lang="en-US" sz="2600" smtClean="0">
                <a:latin typeface="Thonburi" charset="0"/>
                <a:cs typeface="Thonburi" charset="0"/>
              </a:rPr>
              <a:t>What are the results of our study and how </a:t>
            </a:r>
            <a:r>
              <a:rPr lang="en-US" sz="2600" smtClean="0">
                <a:solidFill>
                  <a:schemeClr val="tx1"/>
                </a:solidFill>
                <a:latin typeface="Thonburi" charset="0"/>
                <a:cs typeface="Thonburi" charset="0"/>
              </a:rPr>
              <a:t>can these be translated into improved PPPM?</a:t>
            </a:r>
            <a:endParaRPr lang="en-GB" sz="2600" smtClean="0">
              <a:solidFill>
                <a:schemeClr val="tx1"/>
              </a:solidFill>
              <a:latin typeface="Thonburi" charset="0"/>
              <a:cs typeface="Thonburi" charset="0"/>
            </a:endParaRPr>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graphicFrame>
        <p:nvGraphicFramePr>
          <p:cNvPr id="10" name="Диаграмма 9"/>
          <p:cNvGraphicFramePr>
            <a:graphicFrameLocks/>
          </p:cNvGraphicFramePr>
          <p:nvPr>
            <p:extLst>
              <p:ext uri="{D42A27DB-BD31-4B8C-83A1-F6EECF244321}">
                <p14:modId xmlns:p14="http://schemas.microsoft.com/office/powerpoint/2010/main" val="2770795370"/>
              </p:ext>
            </p:extLst>
          </p:nvPr>
        </p:nvGraphicFramePr>
        <p:xfrm>
          <a:off x="0" y="1277007"/>
          <a:ext cx="8067676" cy="537604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416565" y="1671089"/>
            <a:ext cx="2605200" cy="923330"/>
          </a:xfrm>
          <a:prstGeom prst="rect">
            <a:avLst/>
          </a:prstGeom>
          <a:noFill/>
        </p:spPr>
        <p:txBody>
          <a:bodyPr wrap="none" rtlCol="0">
            <a:spAutoFit/>
          </a:bodyPr>
          <a:lstStyle/>
          <a:p>
            <a:r>
              <a:rPr lang="en-US" b="1" dirty="0"/>
              <a:t>Angiotherapy with </a:t>
            </a:r>
            <a:endParaRPr lang="en-US" b="1" dirty="0" smtClean="0"/>
          </a:p>
          <a:p>
            <a:r>
              <a:rPr lang="en-US" b="1" dirty="0" smtClean="0"/>
              <a:t>personalized </a:t>
            </a:r>
          </a:p>
          <a:p>
            <a:r>
              <a:rPr lang="en-US" b="1" dirty="0" smtClean="0"/>
              <a:t>monitoring </a:t>
            </a:r>
            <a:r>
              <a:rPr lang="en-US" b="1" dirty="0"/>
              <a:t>in dynamics </a:t>
            </a:r>
            <a:endParaRPr lang="ru-RU" b="1" dirty="0"/>
          </a:p>
        </p:txBody>
      </p:sp>
      <p:sp>
        <p:nvSpPr>
          <p:cNvPr id="11"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spTree>
    <p:extLst>
      <p:ext uri="{BB962C8B-B14F-4D97-AF65-F5344CB8AC3E}">
        <p14:creationId xmlns:p14="http://schemas.microsoft.com/office/powerpoint/2010/main" val="1050530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2"/>
          </p:nvPr>
        </p:nvSpPr>
        <p:spPr>
          <a:noFill/>
        </p:spPr>
        <p:txBody>
          <a:bodyPr/>
          <a:lstStyle/>
          <a:p>
            <a:fld id="{6F314B5D-57A1-4A81-AE8D-D05F2A757EAC}" type="slidenum">
              <a:rPr lang="en-US"/>
              <a:pPr/>
              <a:t>11</a:t>
            </a:fld>
            <a:endParaRPr lang="en-US"/>
          </a:p>
        </p:txBody>
      </p:sp>
      <p:sp>
        <p:nvSpPr>
          <p:cNvPr id="9221" name="Rectangle 2"/>
          <p:cNvSpPr>
            <a:spLocks noGrp="1" noChangeArrowheads="1"/>
          </p:cNvSpPr>
          <p:nvPr>
            <p:ph type="title" idx="4294967295"/>
          </p:nvPr>
        </p:nvSpPr>
        <p:spPr>
          <a:xfrm>
            <a:off x="1962150" y="127000"/>
            <a:ext cx="6815138" cy="931863"/>
          </a:xfrm>
        </p:spPr>
        <p:txBody>
          <a:bodyPr/>
          <a:lstStyle/>
          <a:p>
            <a:pPr eaLnBrk="1" hangingPunct="1"/>
            <a:r>
              <a:rPr lang="en-US" sz="2600" smtClean="0">
                <a:latin typeface="Thonburi" charset="0"/>
                <a:cs typeface="Thonburi" charset="0"/>
              </a:rPr>
              <a:t>What are the results of our study and how </a:t>
            </a:r>
            <a:r>
              <a:rPr lang="en-US" sz="2600" smtClean="0">
                <a:solidFill>
                  <a:schemeClr val="tx1"/>
                </a:solidFill>
                <a:latin typeface="Thonburi" charset="0"/>
                <a:cs typeface="Thonburi" charset="0"/>
              </a:rPr>
              <a:t>can these be translated into improved PPPM?</a:t>
            </a:r>
            <a:endParaRPr lang="en-GB" sz="2600" smtClean="0">
              <a:solidFill>
                <a:schemeClr val="tx1"/>
              </a:solidFill>
              <a:latin typeface="Thonburi" charset="0"/>
              <a:cs typeface="Thonburi" charset="0"/>
            </a:endParaRPr>
          </a:p>
        </p:txBody>
      </p:sp>
      <p:sp>
        <p:nvSpPr>
          <p:cNvPr id="9222" name="Rectangle 3"/>
          <p:cNvSpPr txBox="1">
            <a:spLocks noChangeArrowheads="1"/>
          </p:cNvSpPr>
          <p:nvPr/>
        </p:nvSpPr>
        <p:spPr bwMode="auto">
          <a:xfrm>
            <a:off x="1" y="1641680"/>
            <a:ext cx="2806262" cy="4569933"/>
          </a:xfrm>
          <a:prstGeom prst="rect">
            <a:avLst/>
          </a:prstGeom>
          <a:noFill/>
          <a:ln w="9525">
            <a:noFill/>
            <a:miter lim="800000"/>
            <a:headEnd/>
            <a:tailEnd/>
          </a:ln>
        </p:spPr>
        <p:txBody>
          <a:bodyPr/>
          <a:lstStyle/>
          <a:p>
            <a:r>
              <a:rPr lang="en-GB" sz="2400" dirty="0" smtClean="0"/>
              <a:t>The </a:t>
            </a:r>
            <a:r>
              <a:rPr lang="en-GB" sz="2400" dirty="0"/>
              <a:t>clinical signs of the Flammer-syndrome gradually </a:t>
            </a:r>
            <a:r>
              <a:rPr lang="en-GB" sz="2400" dirty="0" smtClean="0"/>
              <a:t>grew up </a:t>
            </a:r>
            <a:r>
              <a:rPr lang="en-GB" sz="2400" dirty="0"/>
              <a:t>in this group of patients as a display of somatization of vascular </a:t>
            </a:r>
            <a:r>
              <a:rPr lang="en-GB" sz="2400" dirty="0" err="1"/>
              <a:t>dyshemia</a:t>
            </a:r>
            <a:r>
              <a:rPr lang="en-GB" sz="2400" dirty="0"/>
              <a:t> on organ and metabolic levels. </a:t>
            </a:r>
            <a:endParaRPr lang="en-GB" sz="2400" dirty="0" smtClean="0"/>
          </a:p>
          <a:p>
            <a:endParaRPr lang="ru-RU" sz="2400" dirty="0"/>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a:t>
            </a:r>
            <a:r>
              <a:rPr lang="it-IT" dirty="0" smtClean="0">
                <a:latin typeface="Thonburi" charset="0"/>
                <a:ea typeface="MS PGothic" pitchFamily="34" charset="-128"/>
              </a:rPr>
              <a:t>2015</a:t>
            </a:r>
            <a:endParaRPr lang="en-US" dirty="0" smtClean="0">
              <a:latin typeface="Thonburi" charset="0"/>
              <a:ea typeface="MS PGothic" pitchFamily="34" charset="-128"/>
            </a:endParaRPr>
          </a:p>
        </p:txBody>
      </p:sp>
      <p:graphicFrame>
        <p:nvGraphicFramePr>
          <p:cNvPr id="10" name="Диаграмма 9"/>
          <p:cNvGraphicFramePr>
            <a:graphicFrameLocks/>
          </p:cNvGraphicFramePr>
          <p:nvPr>
            <p:extLst>
              <p:ext uri="{D42A27DB-BD31-4B8C-83A1-F6EECF244321}">
                <p14:modId xmlns:p14="http://schemas.microsoft.com/office/powerpoint/2010/main" val="3584504242"/>
              </p:ext>
            </p:extLst>
          </p:nvPr>
        </p:nvGraphicFramePr>
        <p:xfrm>
          <a:off x="2806263" y="1"/>
          <a:ext cx="8372639" cy="6605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7170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2"/>
          </p:nvPr>
        </p:nvSpPr>
        <p:spPr>
          <a:noFill/>
        </p:spPr>
        <p:txBody>
          <a:bodyPr/>
          <a:lstStyle/>
          <a:p>
            <a:fld id="{6F314B5D-57A1-4A81-AE8D-D05F2A757EAC}" type="slidenum">
              <a:rPr lang="en-US"/>
              <a:pPr/>
              <a:t>12</a:t>
            </a:fld>
            <a:endParaRPr lang="en-US"/>
          </a:p>
        </p:txBody>
      </p:sp>
      <p:sp>
        <p:nvSpPr>
          <p:cNvPr id="9221" name="Rectangle 2"/>
          <p:cNvSpPr>
            <a:spLocks noGrp="1" noChangeArrowheads="1"/>
          </p:cNvSpPr>
          <p:nvPr>
            <p:ph type="title" idx="4294967295"/>
          </p:nvPr>
        </p:nvSpPr>
        <p:spPr>
          <a:xfrm>
            <a:off x="1962150" y="127000"/>
            <a:ext cx="6815138" cy="931863"/>
          </a:xfrm>
        </p:spPr>
        <p:txBody>
          <a:bodyPr/>
          <a:lstStyle/>
          <a:p>
            <a:pPr eaLnBrk="1" hangingPunct="1"/>
            <a:r>
              <a:rPr lang="en-US" sz="2600" smtClean="0">
                <a:latin typeface="Thonburi" charset="0"/>
                <a:cs typeface="Thonburi" charset="0"/>
              </a:rPr>
              <a:t>What are the results of our study and how </a:t>
            </a:r>
            <a:r>
              <a:rPr lang="en-US" sz="2600" smtClean="0">
                <a:solidFill>
                  <a:schemeClr val="tx1"/>
                </a:solidFill>
                <a:latin typeface="Thonburi" charset="0"/>
                <a:cs typeface="Thonburi" charset="0"/>
              </a:rPr>
              <a:t>can these be translated into improved PPPM?</a:t>
            </a:r>
            <a:endParaRPr lang="en-GB" sz="2600" smtClean="0">
              <a:solidFill>
                <a:schemeClr val="tx1"/>
              </a:solidFill>
              <a:latin typeface="Thonburi" charset="0"/>
              <a:cs typeface="Thonburi" charset="0"/>
            </a:endParaRPr>
          </a:p>
        </p:txBody>
      </p:sp>
      <p:sp>
        <p:nvSpPr>
          <p:cNvPr id="9222" name="Rectangle 3"/>
          <p:cNvSpPr txBox="1">
            <a:spLocks noChangeArrowheads="1"/>
          </p:cNvSpPr>
          <p:nvPr/>
        </p:nvSpPr>
        <p:spPr bwMode="auto">
          <a:xfrm>
            <a:off x="0" y="1152950"/>
            <a:ext cx="9143999" cy="2436412"/>
          </a:xfrm>
          <a:prstGeom prst="rect">
            <a:avLst/>
          </a:prstGeom>
          <a:noFill/>
          <a:ln w="9525">
            <a:noFill/>
            <a:miter lim="800000"/>
            <a:headEnd/>
            <a:tailEnd/>
          </a:ln>
        </p:spPr>
        <p:txBody>
          <a:bodyPr/>
          <a:lstStyle/>
          <a:p>
            <a:r>
              <a:rPr lang="en-GB" dirty="0" smtClean="0"/>
              <a:t>Application </a:t>
            </a:r>
            <a:r>
              <a:rPr lang="en-GB" dirty="0"/>
              <a:t>of sporting kinesitherapy practices for 46% of patients allowed improving the functioning of the vascular, neurodynamic and neuromuscular systems by activation of </a:t>
            </a:r>
            <a:r>
              <a:rPr lang="en-GB" dirty="0" smtClean="0"/>
              <a:t>auto regulatory </a:t>
            </a:r>
            <a:r>
              <a:rPr lang="en-GB" dirty="0"/>
              <a:t>mechanisms of the organism’s self-control on the phase of development of the Flammer-syndrome. </a:t>
            </a:r>
            <a:endParaRPr lang="uk-UA" dirty="0" smtClean="0">
              <a:solidFill>
                <a:srgbClr val="FF0000"/>
              </a:solidFill>
            </a:endParaRPr>
          </a:p>
          <a:p>
            <a:endParaRPr lang="uk-UA" dirty="0" smtClean="0">
              <a:solidFill>
                <a:srgbClr val="FF0000"/>
              </a:solidFill>
            </a:endParaRPr>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a:t>
            </a:r>
            <a:r>
              <a:rPr lang="it-IT" dirty="0" smtClean="0">
                <a:latin typeface="Thonburi" charset="0"/>
                <a:ea typeface="MS PGothic" pitchFamily="34" charset="-128"/>
              </a:rPr>
              <a:t>2015</a:t>
            </a:r>
            <a:r>
              <a:rPr lang="uk-UA" dirty="0" smtClean="0">
                <a:latin typeface="Thonburi" charset="0"/>
                <a:ea typeface="MS PGothic" pitchFamily="34" charset="-128"/>
              </a:rPr>
              <a:t> </a:t>
            </a:r>
            <a:endParaRPr lang="en-US" dirty="0" smtClean="0">
              <a:latin typeface="Thonburi" charset="0"/>
              <a:ea typeface="MS PGothic" pitchFamily="34" charset="-128"/>
            </a:endParaRPr>
          </a:p>
        </p:txBody>
      </p:sp>
      <p:graphicFrame>
        <p:nvGraphicFramePr>
          <p:cNvPr id="13" name="Диаграмма 12"/>
          <p:cNvGraphicFramePr>
            <a:graphicFrameLocks/>
          </p:cNvGraphicFramePr>
          <p:nvPr>
            <p:extLst>
              <p:ext uri="{D42A27DB-BD31-4B8C-83A1-F6EECF244321}">
                <p14:modId xmlns:p14="http://schemas.microsoft.com/office/powerpoint/2010/main" val="2420845600"/>
              </p:ext>
            </p:extLst>
          </p:nvPr>
        </p:nvGraphicFramePr>
        <p:xfrm>
          <a:off x="2486418" y="1434662"/>
          <a:ext cx="6783705" cy="51416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0530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2"/>
          </p:nvPr>
        </p:nvSpPr>
        <p:spPr>
          <a:noFill/>
        </p:spPr>
        <p:txBody>
          <a:bodyPr/>
          <a:lstStyle/>
          <a:p>
            <a:fld id="{BFE7337F-1D12-444D-8A44-1BB23E061689}" type="slidenum">
              <a:rPr lang="en-US"/>
              <a:pPr/>
              <a:t>13</a:t>
            </a:fld>
            <a:endParaRPr lang="en-US"/>
          </a:p>
        </p:txBody>
      </p:sp>
      <p:sp>
        <p:nvSpPr>
          <p:cNvPr id="10245" name="Rectangle 2"/>
          <p:cNvSpPr>
            <a:spLocks noGrp="1" noChangeArrowheads="1"/>
          </p:cNvSpPr>
          <p:nvPr>
            <p:ph type="title" idx="4294967295"/>
          </p:nvPr>
        </p:nvSpPr>
        <p:spPr>
          <a:xfrm>
            <a:off x="1855788" y="141288"/>
            <a:ext cx="6907212" cy="917575"/>
          </a:xfrm>
        </p:spPr>
        <p:txBody>
          <a:bodyPr/>
          <a:lstStyle/>
          <a:p>
            <a:pPr eaLnBrk="1" hangingPunct="1"/>
            <a:r>
              <a:rPr lang="en-US" sz="3200" smtClean="0">
                <a:latin typeface="Thonburi" charset="0"/>
                <a:cs typeface="Thonburi" charset="0"/>
              </a:rPr>
              <a:t>What are the benefits </a:t>
            </a:r>
            <a:r>
              <a:rPr lang="en-US" sz="3200" smtClean="0">
                <a:solidFill>
                  <a:schemeClr val="tx1"/>
                </a:solidFill>
                <a:latin typeface="Thonburi" charset="0"/>
                <a:cs typeface="Thonburi" charset="0"/>
              </a:rPr>
              <a:t>for patients and healthcare?</a:t>
            </a:r>
            <a:endParaRPr lang="en-GB" sz="3200" smtClean="0">
              <a:solidFill>
                <a:schemeClr val="tx1"/>
              </a:solidFill>
              <a:latin typeface="Thonburi" charset="0"/>
              <a:cs typeface="Thonburi" charset="0"/>
            </a:endParaRPr>
          </a:p>
        </p:txBody>
      </p:sp>
      <p:sp>
        <p:nvSpPr>
          <p:cNvPr id="10246" name="Rectangle 3"/>
          <p:cNvSpPr txBox="1">
            <a:spLocks noChangeArrowheads="1"/>
          </p:cNvSpPr>
          <p:nvPr/>
        </p:nvSpPr>
        <p:spPr bwMode="auto">
          <a:xfrm>
            <a:off x="164718" y="2412783"/>
            <a:ext cx="8467725" cy="2627478"/>
          </a:xfrm>
          <a:prstGeom prst="rect">
            <a:avLst/>
          </a:prstGeom>
          <a:noFill/>
          <a:ln w="9525">
            <a:noFill/>
            <a:miter lim="800000"/>
            <a:headEnd/>
            <a:tailEnd/>
          </a:ln>
        </p:spPr>
        <p:txBody>
          <a:bodyPr/>
          <a:lstStyle/>
          <a:p>
            <a:pPr marL="342900" indent="-342900" algn="just" eaLnBrk="0" hangingPunct="0">
              <a:spcBef>
                <a:spcPts val="600"/>
              </a:spcBef>
              <a:spcAft>
                <a:spcPts val="600"/>
              </a:spcAft>
              <a:buClr>
                <a:srgbClr val="FF0000"/>
              </a:buClr>
              <a:buSzPct val="125000"/>
              <a:buFontTx/>
              <a:buChar char="•"/>
            </a:pPr>
            <a:r>
              <a:rPr lang="en-GB" sz="2400" dirty="0" smtClean="0"/>
              <a:t>Vascular biomarkers are the real decision for </a:t>
            </a:r>
            <a:r>
              <a:rPr lang="en-US" sz="2400" dirty="0" smtClean="0"/>
              <a:t>the early prevention of </a:t>
            </a:r>
            <a:r>
              <a:rPr lang="en-GB" sz="2400" dirty="0" smtClean="0"/>
              <a:t> CVS’s disorders.</a:t>
            </a:r>
          </a:p>
          <a:p>
            <a:pPr marL="342900" indent="-342900" algn="just" eaLnBrk="0" hangingPunct="0">
              <a:spcBef>
                <a:spcPts val="600"/>
              </a:spcBef>
              <a:spcAft>
                <a:spcPts val="600"/>
              </a:spcAft>
              <a:buClr>
                <a:srgbClr val="FF0000"/>
              </a:buClr>
              <a:buSzPct val="125000"/>
              <a:buFontTx/>
              <a:buChar char="•"/>
            </a:pPr>
            <a:r>
              <a:rPr lang="en-GB" sz="2400" dirty="0" smtClean="0"/>
              <a:t>Biomarkers of vascular disorders are an innovative technology, which is able to find early functional and structural problems in vascular system of the whole human body</a:t>
            </a:r>
            <a:r>
              <a:rPr lang="en-GB" sz="2400" dirty="0"/>
              <a:t>.</a:t>
            </a:r>
            <a:endParaRPr lang="en-GB" sz="2400" dirty="0" smtClean="0"/>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2"/>
          </p:nvPr>
        </p:nvSpPr>
        <p:spPr>
          <a:noFill/>
        </p:spPr>
        <p:txBody>
          <a:bodyPr/>
          <a:lstStyle/>
          <a:p>
            <a:fld id="{BFE7337F-1D12-444D-8A44-1BB23E061689}" type="slidenum">
              <a:rPr lang="en-US"/>
              <a:pPr/>
              <a:t>14</a:t>
            </a:fld>
            <a:endParaRPr lang="en-US"/>
          </a:p>
        </p:txBody>
      </p:sp>
      <p:sp>
        <p:nvSpPr>
          <p:cNvPr id="10245" name="Rectangle 2"/>
          <p:cNvSpPr>
            <a:spLocks noGrp="1" noChangeArrowheads="1"/>
          </p:cNvSpPr>
          <p:nvPr>
            <p:ph type="title" idx="4294967295"/>
          </p:nvPr>
        </p:nvSpPr>
        <p:spPr>
          <a:xfrm>
            <a:off x="1855788" y="141288"/>
            <a:ext cx="6907212" cy="917575"/>
          </a:xfrm>
        </p:spPr>
        <p:txBody>
          <a:bodyPr/>
          <a:lstStyle/>
          <a:p>
            <a:pPr eaLnBrk="1" hangingPunct="1"/>
            <a:r>
              <a:rPr lang="en-US" sz="3200" smtClean="0">
                <a:latin typeface="Thonburi" charset="0"/>
                <a:cs typeface="Thonburi" charset="0"/>
              </a:rPr>
              <a:t>What are the benefits </a:t>
            </a:r>
            <a:r>
              <a:rPr lang="en-US" sz="3200" smtClean="0">
                <a:solidFill>
                  <a:schemeClr val="tx1"/>
                </a:solidFill>
                <a:latin typeface="Thonburi" charset="0"/>
                <a:cs typeface="Thonburi" charset="0"/>
              </a:rPr>
              <a:t>for patients and healthcare?</a:t>
            </a:r>
            <a:endParaRPr lang="en-GB" sz="3200" smtClean="0">
              <a:solidFill>
                <a:schemeClr val="tx1"/>
              </a:solidFill>
              <a:latin typeface="Thonburi" charset="0"/>
              <a:cs typeface="Thonburi" charset="0"/>
            </a:endParaRPr>
          </a:p>
        </p:txBody>
      </p:sp>
      <p:sp>
        <p:nvSpPr>
          <p:cNvPr id="10246" name="Rectangle 3"/>
          <p:cNvSpPr txBox="1">
            <a:spLocks noChangeArrowheads="1"/>
          </p:cNvSpPr>
          <p:nvPr/>
        </p:nvSpPr>
        <p:spPr bwMode="auto">
          <a:xfrm>
            <a:off x="0" y="1466850"/>
            <a:ext cx="8805863" cy="4525963"/>
          </a:xfrm>
          <a:prstGeom prst="rect">
            <a:avLst/>
          </a:prstGeom>
          <a:noFill/>
          <a:ln w="9525">
            <a:noFill/>
            <a:miter lim="800000"/>
            <a:headEnd/>
            <a:tailEnd/>
          </a:ln>
        </p:spPr>
        <p:txBody>
          <a:bodyPr/>
          <a:lstStyle/>
          <a:p>
            <a:pPr marL="342900" indent="-342900" algn="just" eaLnBrk="0" hangingPunct="0">
              <a:spcBef>
                <a:spcPts val="600"/>
              </a:spcBef>
              <a:spcAft>
                <a:spcPts val="600"/>
              </a:spcAft>
              <a:buClr>
                <a:srgbClr val="FF0000"/>
              </a:buClr>
              <a:buSzPct val="125000"/>
              <a:buFontTx/>
              <a:buChar char="•"/>
            </a:pPr>
            <a:r>
              <a:rPr lang="en-GB" dirty="0" smtClean="0"/>
              <a:t>According to the results of the conducted researches it is expedient to change the treatment algorithms for psychoneurological patients with the purpose of more rational use of costs and reaching greater effect, bringing the nervous system on the auto regulation level and self-control of </a:t>
            </a:r>
            <a:r>
              <a:rPr lang="en-GB" dirty="0" err="1" smtClean="0"/>
              <a:t>neuronets</a:t>
            </a:r>
            <a:r>
              <a:rPr lang="en-GB" dirty="0" smtClean="0"/>
              <a:t>, renewal of self-service and capacity. </a:t>
            </a:r>
            <a:endParaRPr lang="ru-RU" dirty="0" smtClean="0"/>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pic>
        <p:nvPicPr>
          <p:cNvPr id="2050" name="Picture 2" descr="D:\istyna\site\ангиоверитас\ukr\cap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62" y="3471220"/>
            <a:ext cx="2579687" cy="21526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387" y="2734510"/>
            <a:ext cx="5196223" cy="362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401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8DCCF17E-2404-41A3-A201-CEC7A2146311}" type="slidenum">
              <a:rPr lang="en-US"/>
              <a:pPr/>
              <a:t>2</a:t>
            </a:fld>
            <a:endParaRPr lang="en-US"/>
          </a:p>
        </p:txBody>
      </p:sp>
      <p:sp>
        <p:nvSpPr>
          <p:cNvPr id="6149" name="Rectangle 2"/>
          <p:cNvSpPr>
            <a:spLocks noGrp="1" noChangeArrowheads="1"/>
          </p:cNvSpPr>
          <p:nvPr>
            <p:ph type="title" idx="4294967295"/>
          </p:nvPr>
        </p:nvSpPr>
        <p:spPr>
          <a:xfrm>
            <a:off x="1905000" y="196850"/>
            <a:ext cx="6942138" cy="639763"/>
          </a:xfrm>
        </p:spPr>
        <p:txBody>
          <a:bodyPr/>
          <a:lstStyle/>
          <a:p>
            <a:pPr eaLnBrk="1" hangingPunct="1"/>
            <a:r>
              <a:rPr lang="en-US" sz="3200" dirty="0" smtClean="0">
                <a:latin typeface="Thonburi" charset="0"/>
                <a:cs typeface="Thonburi" charset="0"/>
              </a:rPr>
              <a:t>What is </a:t>
            </a:r>
            <a:r>
              <a:rPr lang="en-US" sz="3200" dirty="0" smtClean="0">
                <a:solidFill>
                  <a:schemeClr val="tx1"/>
                </a:solidFill>
                <a:latin typeface="Thonburi" charset="0"/>
                <a:cs typeface="Thonburi" charset="0"/>
              </a:rPr>
              <a:t>the "unmet need” for PPPM?</a:t>
            </a:r>
            <a:endParaRPr lang="en-GB" sz="3200" dirty="0" smtClean="0">
              <a:solidFill>
                <a:schemeClr val="tx1"/>
              </a:solidFill>
              <a:latin typeface="Thonburi" charset="0"/>
              <a:cs typeface="Thonburi" charset="0"/>
            </a:endParaRPr>
          </a:p>
        </p:txBody>
      </p:sp>
      <p:sp>
        <p:nvSpPr>
          <p:cNvPr id="6150" name="Rectangle 3"/>
          <p:cNvSpPr>
            <a:spLocks noGrp="1" noChangeArrowheads="1"/>
          </p:cNvSpPr>
          <p:nvPr>
            <p:ph idx="4294967295"/>
          </p:nvPr>
        </p:nvSpPr>
        <p:spPr>
          <a:xfrm>
            <a:off x="338138" y="1221186"/>
            <a:ext cx="8467725" cy="4525963"/>
          </a:xfrm>
        </p:spPr>
        <p:txBody>
          <a:bodyPr/>
          <a:lstStyle/>
          <a:p>
            <a:pPr algn="just">
              <a:spcBef>
                <a:spcPts val="600"/>
              </a:spcBef>
              <a:spcAft>
                <a:spcPts val="600"/>
              </a:spcAft>
              <a:buClr>
                <a:srgbClr val="FF0000"/>
              </a:buClr>
              <a:buSzPct val="125000"/>
            </a:pPr>
            <a:r>
              <a:rPr lang="en-GB" sz="2000" dirty="0" smtClean="0"/>
              <a:t>Psychological </a:t>
            </a:r>
            <a:r>
              <a:rPr lang="en-GB" sz="2000" dirty="0"/>
              <a:t>problems, brain exhaustions have a risk to be accumulated and pass to chronic psychosomatic and </a:t>
            </a:r>
            <a:r>
              <a:rPr lang="en-GB" sz="2000" dirty="0" err="1"/>
              <a:t>psychomuscular</a:t>
            </a:r>
            <a:r>
              <a:rPr lang="en-GB" sz="2000" dirty="0"/>
              <a:t> fixed </a:t>
            </a:r>
            <a:r>
              <a:rPr lang="en-GB" sz="2000" dirty="0" smtClean="0"/>
              <a:t>vascular disorders, </a:t>
            </a:r>
            <a:r>
              <a:rPr lang="en-GB" sz="2000" dirty="0"/>
              <a:t>which can become a trigger for pathological stress </a:t>
            </a:r>
            <a:r>
              <a:rPr lang="en-GB" sz="2000" dirty="0" smtClean="0"/>
              <a:t>vascular reactions </a:t>
            </a:r>
            <a:r>
              <a:rPr lang="en-GB" sz="2000" dirty="0"/>
              <a:t>as the Flammer-syndrome.</a:t>
            </a:r>
            <a:endParaRPr lang="ru-RU" sz="2000" dirty="0"/>
          </a:p>
          <a:p>
            <a:pPr algn="just">
              <a:spcBef>
                <a:spcPts val="600"/>
              </a:spcBef>
              <a:spcAft>
                <a:spcPts val="600"/>
              </a:spcAft>
              <a:buClr>
                <a:srgbClr val="FF0000"/>
              </a:buClr>
              <a:buSzPct val="125000"/>
            </a:pPr>
            <a:r>
              <a:rPr lang="en-GB" sz="2000" dirty="0" smtClean="0"/>
              <a:t>Today speed of information, decision-making and answer-forming has passed to an instantaneous level, which considerably increases loading on the brain and vascular system. </a:t>
            </a:r>
            <a:endParaRPr lang="en-GB" sz="2000" dirty="0"/>
          </a:p>
          <a:p>
            <a:pPr algn="just">
              <a:spcBef>
                <a:spcPts val="600"/>
              </a:spcBef>
              <a:spcAft>
                <a:spcPts val="600"/>
              </a:spcAft>
              <a:buClr>
                <a:srgbClr val="FF0000"/>
              </a:buClr>
              <a:buSzPct val="125000"/>
            </a:pPr>
            <a:r>
              <a:rPr lang="en-US" sz="2000" dirty="0" smtClean="0"/>
              <a:t>A </a:t>
            </a:r>
            <a:r>
              <a:rPr lang="en-US" sz="2000" dirty="0"/>
              <a:t>problem of early diagnosis and correction of </a:t>
            </a:r>
            <a:r>
              <a:rPr lang="en-US" sz="2000" dirty="0" smtClean="0"/>
              <a:t>vascular dysfunctions in the </a:t>
            </a:r>
            <a:r>
              <a:rPr lang="en-US" sz="2000" dirty="0"/>
              <a:t>brain becomes extremely important both in childhood and to save manpower efficiency</a:t>
            </a:r>
            <a:r>
              <a:rPr lang="en-GB" sz="2000" dirty="0"/>
              <a:t>.</a:t>
            </a:r>
          </a:p>
          <a:p>
            <a:pPr algn="just">
              <a:spcBef>
                <a:spcPts val="600"/>
              </a:spcBef>
              <a:spcAft>
                <a:spcPts val="600"/>
              </a:spcAft>
              <a:buClr>
                <a:srgbClr val="FF0000"/>
              </a:buClr>
              <a:buSzPct val="125000"/>
            </a:pPr>
            <a:r>
              <a:rPr lang="en-US" sz="2000" dirty="0" smtClean="0"/>
              <a:t>Every </a:t>
            </a:r>
            <a:r>
              <a:rPr lang="en-US" sz="2000" dirty="0"/>
              <a:t>second inhabitant of the planet has minimal malfunction of the </a:t>
            </a:r>
            <a:r>
              <a:rPr lang="en-US" sz="2000" dirty="0" smtClean="0"/>
              <a:t>brain’s vessels.</a:t>
            </a:r>
            <a:endParaRPr lang="en-GB" sz="2000" dirty="0"/>
          </a:p>
          <a:p>
            <a:pPr algn="just">
              <a:spcBef>
                <a:spcPts val="600"/>
              </a:spcBef>
              <a:spcAft>
                <a:spcPts val="600"/>
              </a:spcAft>
              <a:buClr>
                <a:srgbClr val="FF0000"/>
              </a:buClr>
              <a:buSzPct val="125000"/>
            </a:pPr>
            <a:r>
              <a:rPr lang="en-US" sz="2000" dirty="0" smtClean="0"/>
              <a:t>Early </a:t>
            </a:r>
            <a:r>
              <a:rPr lang="en-US" sz="2000" dirty="0"/>
              <a:t>signs of the </a:t>
            </a:r>
            <a:r>
              <a:rPr lang="en-US" sz="2000" dirty="0" smtClean="0"/>
              <a:t>vascular diseases </a:t>
            </a:r>
            <a:r>
              <a:rPr lang="en-US" sz="2000" dirty="0"/>
              <a:t>are difficult to diagnose.</a:t>
            </a:r>
          </a:p>
          <a:p>
            <a:pPr algn="just">
              <a:spcBef>
                <a:spcPts val="600"/>
              </a:spcBef>
              <a:spcAft>
                <a:spcPts val="600"/>
              </a:spcAft>
              <a:buClr>
                <a:srgbClr val="FF0000"/>
              </a:buClr>
              <a:buSzPct val="125000"/>
            </a:pPr>
            <a:r>
              <a:rPr lang="en-US" sz="2000" dirty="0" smtClean="0"/>
              <a:t>Late </a:t>
            </a:r>
            <a:r>
              <a:rPr lang="en-US" sz="2000" dirty="0"/>
              <a:t>signs of </a:t>
            </a:r>
            <a:r>
              <a:rPr lang="en-US" sz="2000" dirty="0" smtClean="0"/>
              <a:t>vascular and brain dysfunctions are </a:t>
            </a:r>
            <a:r>
              <a:rPr lang="en-US" sz="2000" dirty="0"/>
              <a:t>difficult to </a:t>
            </a:r>
            <a:r>
              <a:rPr lang="en-US" sz="2000" dirty="0" smtClean="0"/>
              <a:t>treat.</a:t>
            </a:r>
            <a:endParaRPr lang="en-US" sz="2000" dirty="0"/>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2"/>
          </p:nvPr>
        </p:nvSpPr>
        <p:spPr>
          <a:noFill/>
        </p:spPr>
        <p:txBody>
          <a:bodyPr/>
          <a:lstStyle/>
          <a:p>
            <a:fld id="{46848E84-DAA8-4EA4-8370-35016DC84D64}" type="slidenum">
              <a:rPr lang="en-US"/>
              <a:pPr/>
              <a:t>3</a:t>
            </a:fld>
            <a:endParaRPr lang="en-US"/>
          </a:p>
        </p:txBody>
      </p:sp>
      <p:sp>
        <p:nvSpPr>
          <p:cNvPr id="7173" name="Rectangle 2"/>
          <p:cNvSpPr>
            <a:spLocks noGrp="1" noChangeArrowheads="1"/>
          </p:cNvSpPr>
          <p:nvPr>
            <p:ph type="title" idx="4294967295"/>
          </p:nvPr>
        </p:nvSpPr>
        <p:spPr>
          <a:xfrm>
            <a:off x="1890713" y="127000"/>
            <a:ext cx="6942137" cy="931863"/>
          </a:xfrm>
        </p:spPr>
        <p:txBody>
          <a:bodyPr/>
          <a:lstStyle/>
          <a:p>
            <a:pPr eaLnBrk="1" hangingPunct="1"/>
            <a:r>
              <a:rPr lang="en-US" sz="3200" smtClean="0">
                <a:latin typeface="Thonburi" charset="0"/>
                <a:cs typeface="Thonburi" charset="0"/>
              </a:rPr>
              <a:t>What </a:t>
            </a:r>
            <a:r>
              <a:rPr lang="en-US" sz="3200" smtClean="0">
                <a:solidFill>
                  <a:schemeClr val="tx1"/>
                </a:solidFill>
                <a:latin typeface="Thonburi" charset="0"/>
                <a:cs typeface="Thonburi" charset="0"/>
              </a:rPr>
              <a:t>are the target populations for PPPM intervention?</a:t>
            </a:r>
            <a:endParaRPr lang="en-GB" sz="3200" smtClean="0">
              <a:solidFill>
                <a:schemeClr val="tx1"/>
              </a:solidFill>
              <a:latin typeface="Thonburi" charset="0"/>
              <a:cs typeface="Thonburi" charset="0"/>
            </a:endParaRPr>
          </a:p>
        </p:txBody>
      </p:sp>
      <p:sp>
        <p:nvSpPr>
          <p:cNvPr id="7174" name="Rectangle 3"/>
          <p:cNvSpPr txBox="1">
            <a:spLocks noChangeArrowheads="1"/>
          </p:cNvSpPr>
          <p:nvPr/>
        </p:nvSpPr>
        <p:spPr bwMode="auto">
          <a:xfrm>
            <a:off x="446833" y="1330129"/>
            <a:ext cx="8467725" cy="2818547"/>
          </a:xfrm>
          <a:prstGeom prst="rect">
            <a:avLst/>
          </a:prstGeom>
          <a:noFill/>
          <a:ln w="9525">
            <a:noFill/>
            <a:miter lim="800000"/>
            <a:headEnd/>
            <a:tailEnd/>
          </a:ln>
        </p:spPr>
        <p:txBody>
          <a:bodyPr/>
          <a:lstStyle/>
          <a:p>
            <a:pPr marL="342900" indent="-342900" algn="just" eaLnBrk="0" hangingPunct="0">
              <a:spcBef>
                <a:spcPts val="600"/>
              </a:spcBef>
              <a:spcAft>
                <a:spcPts val="600"/>
              </a:spcAft>
              <a:buClr>
                <a:srgbClr val="FF0000"/>
              </a:buClr>
              <a:buSzPct val="125000"/>
            </a:pPr>
            <a:r>
              <a:rPr lang="en-GB" sz="2400" b="1" dirty="0" smtClean="0"/>
              <a:t>All population at: </a:t>
            </a:r>
          </a:p>
          <a:p>
            <a:pPr marL="342900" indent="-342900" algn="just" eaLnBrk="0" hangingPunct="0">
              <a:spcBef>
                <a:spcPts val="600"/>
              </a:spcBef>
              <a:spcAft>
                <a:spcPts val="600"/>
              </a:spcAft>
              <a:buClr>
                <a:srgbClr val="FF0000"/>
              </a:buClr>
              <a:buSzPct val="125000"/>
              <a:buFont typeface="Arial" pitchFamily="34" charset="0"/>
              <a:buChar char="•"/>
            </a:pPr>
            <a:r>
              <a:rPr lang="en-GB" sz="2200" dirty="0" smtClean="0">
                <a:latin typeface="Thonburi"/>
              </a:rPr>
              <a:t>Vascular screening biomarker’s </a:t>
            </a:r>
            <a:r>
              <a:rPr lang="en-GB" sz="2200" dirty="0" err="1" smtClean="0">
                <a:latin typeface="Thonburi"/>
              </a:rPr>
              <a:t>centers</a:t>
            </a:r>
            <a:r>
              <a:rPr lang="en-GB" sz="2200" dirty="0" smtClean="0">
                <a:latin typeface="Thonburi"/>
              </a:rPr>
              <a:t>; </a:t>
            </a:r>
          </a:p>
          <a:p>
            <a:pPr marL="342900" indent="-342900" algn="just" eaLnBrk="0" hangingPunct="0">
              <a:spcBef>
                <a:spcPts val="600"/>
              </a:spcBef>
              <a:spcAft>
                <a:spcPts val="600"/>
              </a:spcAft>
              <a:buClr>
                <a:srgbClr val="FF0000"/>
              </a:buClr>
              <a:buSzPct val="125000"/>
              <a:buFontTx/>
              <a:buChar char="•"/>
            </a:pPr>
            <a:r>
              <a:rPr lang="en-GB" sz="2200" dirty="0" smtClean="0">
                <a:latin typeface="Thonburi"/>
              </a:rPr>
              <a:t>In-patient and out-patient departments, hospitals, medical </a:t>
            </a:r>
            <a:r>
              <a:rPr lang="en-GB" sz="2200" dirty="0" err="1" smtClean="0">
                <a:latin typeface="Thonburi"/>
              </a:rPr>
              <a:t>centers</a:t>
            </a:r>
            <a:r>
              <a:rPr lang="en-GB" sz="2200" dirty="0" smtClean="0">
                <a:latin typeface="Thonburi"/>
              </a:rPr>
              <a:t>, hospices, sanatoriums, SPA-</a:t>
            </a:r>
            <a:r>
              <a:rPr lang="en-GB" sz="2200" dirty="0" err="1" smtClean="0">
                <a:latin typeface="Thonburi"/>
              </a:rPr>
              <a:t>centers</a:t>
            </a:r>
            <a:r>
              <a:rPr lang="uk-UA" sz="2200" dirty="0" smtClean="0"/>
              <a:t>;</a:t>
            </a:r>
            <a:endParaRPr lang="en-GB" sz="2200" dirty="0" smtClean="0"/>
          </a:p>
          <a:p>
            <a:pPr marL="342900" indent="-342900" algn="just" eaLnBrk="0" hangingPunct="0">
              <a:spcBef>
                <a:spcPts val="600"/>
              </a:spcBef>
              <a:spcAft>
                <a:spcPts val="600"/>
              </a:spcAft>
              <a:buClr>
                <a:srgbClr val="FF0000"/>
              </a:buClr>
              <a:buSzPct val="125000"/>
              <a:buFontTx/>
              <a:buChar char="•"/>
            </a:pPr>
            <a:r>
              <a:rPr lang="en-US" sz="2200" dirty="0" smtClean="0">
                <a:latin typeface="Thonburi"/>
              </a:rPr>
              <a:t>Resuscitation departments and centers </a:t>
            </a:r>
            <a:r>
              <a:rPr lang="en-GB" sz="2200" dirty="0" smtClean="0">
                <a:latin typeface="Thonburi"/>
              </a:rPr>
              <a:t>of critical condition;</a:t>
            </a:r>
          </a:p>
          <a:p>
            <a:pPr marL="342900" indent="-342900" algn="just" eaLnBrk="0" hangingPunct="0">
              <a:spcBef>
                <a:spcPts val="600"/>
              </a:spcBef>
              <a:spcAft>
                <a:spcPts val="600"/>
              </a:spcAft>
              <a:buClr>
                <a:srgbClr val="FF0000"/>
              </a:buClr>
              <a:buSzPct val="125000"/>
              <a:buFontTx/>
              <a:buChar char="•"/>
            </a:pPr>
            <a:r>
              <a:rPr lang="en-GB" sz="2200" dirty="0" smtClean="0">
                <a:latin typeface="Thonburi"/>
              </a:rPr>
              <a:t>Rehabilitation departments and </a:t>
            </a:r>
            <a:r>
              <a:rPr lang="en-GB" sz="2200" dirty="0" err="1" smtClean="0">
                <a:latin typeface="Thonburi"/>
              </a:rPr>
              <a:t>centers</a:t>
            </a:r>
            <a:r>
              <a:rPr lang="uk-UA" sz="2200" dirty="0" smtClean="0"/>
              <a:t>; </a:t>
            </a:r>
            <a:endParaRPr lang="en-US" sz="2200" dirty="0" smtClean="0"/>
          </a:p>
          <a:p>
            <a:pPr marL="342900" indent="-342900" algn="just" eaLnBrk="0" hangingPunct="0">
              <a:spcBef>
                <a:spcPts val="600"/>
              </a:spcBef>
              <a:spcAft>
                <a:spcPts val="600"/>
              </a:spcAft>
              <a:buClr>
                <a:srgbClr val="FF0000"/>
              </a:buClr>
              <a:buSzPct val="125000"/>
              <a:buFontTx/>
              <a:buChar char="•"/>
            </a:pPr>
            <a:r>
              <a:rPr lang="en-US" sz="2200" dirty="0" smtClean="0"/>
              <a:t>Pregnancy and new-born departments</a:t>
            </a:r>
            <a:r>
              <a:rPr lang="uk-UA" sz="2200" dirty="0" smtClean="0"/>
              <a:t>;</a:t>
            </a:r>
            <a:r>
              <a:rPr lang="ru-RU" sz="2200" dirty="0" smtClean="0"/>
              <a:t> </a:t>
            </a:r>
            <a:endParaRPr lang="en-US" sz="2200" dirty="0" smtClean="0"/>
          </a:p>
          <a:p>
            <a:pPr marL="342900" indent="-342900" algn="just" eaLnBrk="0" hangingPunct="0">
              <a:spcBef>
                <a:spcPts val="600"/>
              </a:spcBef>
              <a:spcAft>
                <a:spcPts val="600"/>
              </a:spcAft>
              <a:buClr>
                <a:srgbClr val="FF0000"/>
              </a:buClr>
              <a:buSzPct val="125000"/>
              <a:buFontTx/>
              <a:buChar char="•"/>
            </a:pPr>
            <a:r>
              <a:rPr lang="en-US" sz="2200" dirty="0" smtClean="0"/>
              <a:t>Pediatric and </a:t>
            </a:r>
            <a:r>
              <a:rPr lang="en-US" sz="2200" dirty="0" err="1" smtClean="0"/>
              <a:t>cardiological</a:t>
            </a:r>
            <a:r>
              <a:rPr lang="en-US" sz="2200" dirty="0" smtClean="0"/>
              <a:t> departments;</a:t>
            </a:r>
          </a:p>
          <a:p>
            <a:pPr marL="342900" indent="-342900" algn="just" eaLnBrk="0" hangingPunct="0">
              <a:spcBef>
                <a:spcPts val="600"/>
              </a:spcBef>
              <a:spcAft>
                <a:spcPts val="600"/>
              </a:spcAft>
              <a:buClr>
                <a:srgbClr val="FF0000"/>
              </a:buClr>
              <a:buSzPct val="125000"/>
              <a:buFontTx/>
              <a:buChar char="•"/>
            </a:pPr>
            <a:r>
              <a:rPr lang="en-GB" sz="2200" dirty="0" err="1" smtClean="0">
                <a:latin typeface="Thonburi"/>
              </a:rPr>
              <a:t>Psychoneurological</a:t>
            </a:r>
            <a:r>
              <a:rPr lang="en-GB" sz="2200" dirty="0" smtClean="0">
                <a:latin typeface="Thonburi"/>
              </a:rPr>
              <a:t> departments;</a:t>
            </a:r>
          </a:p>
          <a:p>
            <a:pPr marL="342900" indent="-342900" algn="just" eaLnBrk="0" hangingPunct="0">
              <a:spcBef>
                <a:spcPts val="600"/>
              </a:spcBef>
              <a:spcAft>
                <a:spcPts val="600"/>
              </a:spcAft>
              <a:buClr>
                <a:srgbClr val="FF0000"/>
              </a:buClr>
              <a:buSzPct val="125000"/>
              <a:buFontTx/>
              <a:buChar char="•"/>
            </a:pPr>
            <a:r>
              <a:rPr lang="en-GB" sz="2200" dirty="0" err="1" smtClean="0">
                <a:latin typeface="Thonburi"/>
              </a:rPr>
              <a:t>Angio</a:t>
            </a:r>
            <a:r>
              <a:rPr lang="en-GB" sz="2200" dirty="0" smtClean="0">
                <a:latin typeface="Thonburi"/>
              </a:rPr>
              <a:t>- or/and </a:t>
            </a:r>
            <a:r>
              <a:rPr lang="en-GB" sz="2200" dirty="0" err="1" smtClean="0">
                <a:latin typeface="Thonburi"/>
              </a:rPr>
              <a:t>cardiosurgery</a:t>
            </a:r>
            <a:r>
              <a:rPr lang="en-GB" sz="2200" dirty="0" smtClean="0">
                <a:latin typeface="Thonburi"/>
              </a:rPr>
              <a:t> departments;</a:t>
            </a:r>
          </a:p>
          <a:p>
            <a:pPr marL="342900" indent="-342900" algn="just" eaLnBrk="0" hangingPunct="0">
              <a:spcBef>
                <a:spcPts val="600"/>
              </a:spcBef>
              <a:spcAft>
                <a:spcPts val="600"/>
              </a:spcAft>
              <a:buClr>
                <a:srgbClr val="FF0000"/>
              </a:buClr>
              <a:buSzPct val="125000"/>
              <a:buFontTx/>
              <a:buChar char="•"/>
            </a:pPr>
            <a:endParaRPr lang="en-US" sz="2200" dirty="0" smtClean="0"/>
          </a:p>
          <a:p>
            <a:pPr marL="342900" indent="-342900" algn="just" eaLnBrk="0" hangingPunct="0">
              <a:spcBef>
                <a:spcPts val="600"/>
              </a:spcBef>
              <a:spcAft>
                <a:spcPts val="600"/>
              </a:spcAft>
              <a:buClr>
                <a:srgbClr val="FF0000"/>
              </a:buClr>
              <a:buSzPct val="125000"/>
            </a:pPr>
            <a:endParaRPr lang="uk-UA" sz="2200" dirty="0" smtClean="0"/>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p:cNvSpPr>
            <a:spLocks noGrp="1"/>
          </p:cNvSpPr>
          <p:nvPr>
            <p:ph type="sldNum" sz="quarter" idx="12"/>
          </p:nvPr>
        </p:nvSpPr>
        <p:spPr>
          <a:noFill/>
        </p:spPr>
        <p:txBody>
          <a:bodyPr/>
          <a:lstStyle/>
          <a:p>
            <a:fld id="{4546D6F2-C8CA-480C-B570-1A8F59AC10EF}" type="slidenum">
              <a:rPr lang="en-US"/>
              <a:pPr/>
              <a:t>4</a:t>
            </a:fld>
            <a:endParaRPr lang="en-US"/>
          </a:p>
        </p:txBody>
      </p:sp>
      <p:sp>
        <p:nvSpPr>
          <p:cNvPr id="8197" name="Rectangle 2"/>
          <p:cNvSpPr>
            <a:spLocks noGrp="1" noChangeArrowheads="1"/>
          </p:cNvSpPr>
          <p:nvPr>
            <p:ph type="title" idx="4294967295"/>
          </p:nvPr>
        </p:nvSpPr>
        <p:spPr>
          <a:xfrm>
            <a:off x="1890713" y="127000"/>
            <a:ext cx="6942137" cy="931863"/>
          </a:xfrm>
        </p:spPr>
        <p:txBody>
          <a:bodyPr/>
          <a:lstStyle/>
          <a:p>
            <a:pPr eaLnBrk="1" hangingPunct="1"/>
            <a:r>
              <a:rPr lang="en-US" sz="3200" dirty="0" smtClean="0">
                <a:latin typeface="Thonburi" charset="0"/>
                <a:cs typeface="Thonburi" charset="0"/>
              </a:rPr>
              <a:t>What are the methods used and how accessible are they?</a:t>
            </a:r>
            <a:endParaRPr lang="en-GB" sz="3200" dirty="0" smtClean="0">
              <a:latin typeface="Thonburi" charset="0"/>
              <a:cs typeface="Thonburi" charset="0"/>
            </a:endParaRPr>
          </a:p>
        </p:txBody>
      </p:sp>
      <p:sp>
        <p:nvSpPr>
          <p:cNvPr id="8198" name="Rectangle 3"/>
          <p:cNvSpPr txBox="1">
            <a:spLocks noChangeArrowheads="1"/>
          </p:cNvSpPr>
          <p:nvPr/>
        </p:nvSpPr>
        <p:spPr bwMode="auto">
          <a:xfrm>
            <a:off x="338138" y="1466851"/>
            <a:ext cx="8467725" cy="1566223"/>
          </a:xfrm>
          <a:prstGeom prst="rect">
            <a:avLst/>
          </a:prstGeom>
          <a:noFill/>
          <a:ln w="9525">
            <a:noFill/>
            <a:miter lim="800000"/>
            <a:headEnd/>
            <a:tailEnd/>
          </a:ln>
        </p:spPr>
        <p:txBody>
          <a:bodyPr/>
          <a:lstStyle/>
          <a:p>
            <a:pPr marL="342900" indent="-342900" algn="just" eaLnBrk="0" hangingPunct="0">
              <a:spcBef>
                <a:spcPts val="600"/>
              </a:spcBef>
              <a:spcAft>
                <a:spcPts val="600"/>
              </a:spcAft>
              <a:buClr>
                <a:srgbClr val="FF0000"/>
              </a:buClr>
              <a:buSzPct val="125000"/>
              <a:buFontTx/>
              <a:buChar char="•"/>
            </a:pPr>
            <a:r>
              <a:rPr lang="en-GB" sz="2400" dirty="0" smtClean="0">
                <a:latin typeface="Thonburi"/>
              </a:rPr>
              <a:t>capillary microscopy, which can detect early changes in CVS and thus can prevent serious disorders </a:t>
            </a:r>
            <a:r>
              <a:rPr lang="en-US" sz="2400" dirty="0" smtClean="0">
                <a:latin typeface="Thonburi"/>
              </a:rPr>
              <a:t>due to biomarker technology of vascular screening</a:t>
            </a:r>
            <a:r>
              <a:rPr lang="en-GB" sz="2400" dirty="0" smtClean="0">
                <a:latin typeface="Thonburi"/>
              </a:rPr>
              <a:t>;</a:t>
            </a:r>
          </a:p>
          <a:p>
            <a:r>
              <a:rPr lang="en-GB" sz="2400" i="1" dirty="0" smtClean="0">
                <a:latin typeface="Thonburi"/>
              </a:rPr>
              <a:t>A generalized </a:t>
            </a:r>
            <a:r>
              <a:rPr lang="en-GB" sz="2400" i="1" dirty="0">
                <a:latin typeface="Thonburi"/>
              </a:rPr>
              <a:t>histogram </a:t>
            </a:r>
            <a:r>
              <a:rPr lang="en-GB" sz="2400" i="1" dirty="0" smtClean="0">
                <a:latin typeface="Thonburi"/>
              </a:rPr>
              <a:t>formed </a:t>
            </a:r>
            <a:r>
              <a:rPr lang="en-GB" sz="2400" i="1" dirty="0">
                <a:latin typeface="Thonburi"/>
              </a:rPr>
              <a:t>on the basis of analysis of </a:t>
            </a:r>
            <a:r>
              <a:rPr lang="en-GB" sz="2400" i="1" dirty="0" smtClean="0">
                <a:latin typeface="Thonburi"/>
              </a:rPr>
              <a:t>several images</a:t>
            </a:r>
          </a:p>
          <a:p>
            <a:endParaRPr lang="ru-RU" sz="2400" dirty="0"/>
          </a:p>
          <a:p>
            <a:pPr marL="342900" indent="-342900" algn="just" eaLnBrk="0" hangingPunct="0">
              <a:spcBef>
                <a:spcPts val="600"/>
              </a:spcBef>
              <a:spcAft>
                <a:spcPts val="600"/>
              </a:spcAft>
              <a:buClr>
                <a:srgbClr val="FF0000"/>
              </a:buClr>
              <a:buSzPct val="125000"/>
              <a:buFontTx/>
              <a:buChar char="•"/>
            </a:pPr>
            <a:endParaRPr lang="uk-UA" sz="2400" dirty="0" smtClean="0">
              <a:latin typeface="Times New Roman" panose="02020603050405020304" pitchFamily="18" charset="0"/>
              <a:cs typeface="Times New Roman" panose="02020603050405020304" pitchFamily="18" charset="0"/>
            </a:endParaRPr>
          </a:p>
          <a:p>
            <a:pPr marL="342900" indent="-342900" algn="just" eaLnBrk="0" hangingPunct="0">
              <a:spcBef>
                <a:spcPts val="600"/>
              </a:spcBef>
              <a:spcAft>
                <a:spcPts val="600"/>
              </a:spcAft>
              <a:buClr>
                <a:srgbClr val="FF0000"/>
              </a:buClr>
              <a:buSzPct val="125000"/>
              <a:buFontTx/>
              <a:buChar char="•"/>
            </a:pPr>
            <a:endParaRPr lang="uk-UA" sz="2400" dirty="0" smtClean="0">
              <a:latin typeface="Times New Roman" panose="02020603050405020304" pitchFamily="18" charset="0"/>
              <a:cs typeface="Times New Roman" panose="02020603050405020304" pitchFamily="18" charset="0"/>
            </a:endParaRPr>
          </a:p>
          <a:p>
            <a:pPr marL="342900" indent="-342900" algn="just" eaLnBrk="0" hangingPunct="0">
              <a:spcBef>
                <a:spcPts val="600"/>
              </a:spcBef>
              <a:spcAft>
                <a:spcPts val="600"/>
              </a:spcAft>
              <a:buClr>
                <a:srgbClr val="FF0000"/>
              </a:buClr>
              <a:buSzPct val="125000"/>
              <a:buFontTx/>
              <a:buChar char="•"/>
            </a:pPr>
            <a:endParaRPr lang="uk-UA" sz="2400" dirty="0" smtClean="0">
              <a:latin typeface="Times New Roman" panose="02020603050405020304" pitchFamily="18" charset="0"/>
              <a:cs typeface="Times New Roman" panose="02020603050405020304" pitchFamily="18" charset="0"/>
            </a:endParaRPr>
          </a:p>
          <a:p>
            <a:pPr marL="342900" indent="-342900" algn="just" eaLnBrk="0" hangingPunct="0">
              <a:spcBef>
                <a:spcPts val="600"/>
              </a:spcBef>
              <a:spcAft>
                <a:spcPts val="600"/>
              </a:spcAft>
              <a:buClr>
                <a:srgbClr val="FF0000"/>
              </a:buClr>
              <a:buSzPct val="125000"/>
              <a:buFontTx/>
              <a:buChar char="•"/>
            </a:pPr>
            <a:endParaRPr lang="ru-RU" sz="2400" dirty="0">
              <a:latin typeface="Times New Roman" panose="02020603050405020304" pitchFamily="18" charset="0"/>
              <a:cs typeface="Times New Roman" panose="02020603050405020304" pitchFamily="18" charset="0"/>
            </a:endParaRPr>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sp>
        <p:nvSpPr>
          <p:cNvPr id="9" name="Прямоугольник 8"/>
          <p:cNvSpPr/>
          <p:nvPr/>
        </p:nvSpPr>
        <p:spPr>
          <a:xfrm>
            <a:off x="0" y="3505236"/>
            <a:ext cx="2723823" cy="369332"/>
          </a:xfrm>
          <a:prstGeom prst="rect">
            <a:avLst/>
          </a:prstGeom>
        </p:spPr>
        <p:txBody>
          <a:bodyPr wrap="none">
            <a:spAutoFit/>
          </a:bodyPr>
          <a:lstStyle/>
          <a:p>
            <a:r>
              <a:rPr lang="en-GB" b="1" dirty="0" smtClean="0"/>
              <a:t>4</a:t>
            </a:r>
            <a:r>
              <a:rPr lang="en-GB" b="1" baseline="30000" dirty="0" smtClean="0"/>
              <a:t>th</a:t>
            </a:r>
            <a:r>
              <a:rPr lang="en-GB" b="1" dirty="0" smtClean="0"/>
              <a:t> finger </a:t>
            </a:r>
            <a:r>
              <a:rPr lang="en-GB" b="1" dirty="0"/>
              <a:t>of the left hand</a:t>
            </a:r>
            <a:endParaRPr lang="ru-RU" dirty="0"/>
          </a:p>
        </p:txBody>
      </p:sp>
      <p:pic>
        <p:nvPicPr>
          <p:cNvPr id="2" name="Рисунок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66" y="3957874"/>
            <a:ext cx="3000388" cy="22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istyna\istyna_information\istyna_zacluchennya\VST_conclusions\angiomarkers_hystogr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1347" y="3581523"/>
            <a:ext cx="5465233" cy="266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p:cNvSpPr>
            <a:spLocks noGrp="1"/>
          </p:cNvSpPr>
          <p:nvPr>
            <p:ph type="sldNum" sz="quarter" idx="12"/>
          </p:nvPr>
        </p:nvSpPr>
        <p:spPr>
          <a:noFill/>
        </p:spPr>
        <p:txBody>
          <a:bodyPr/>
          <a:lstStyle/>
          <a:p>
            <a:fld id="{4546D6F2-C8CA-480C-B570-1A8F59AC10EF}" type="slidenum">
              <a:rPr lang="en-US"/>
              <a:pPr/>
              <a:t>5</a:t>
            </a:fld>
            <a:endParaRPr lang="en-US"/>
          </a:p>
        </p:txBody>
      </p:sp>
      <p:sp>
        <p:nvSpPr>
          <p:cNvPr id="8197" name="Rectangle 2"/>
          <p:cNvSpPr>
            <a:spLocks noGrp="1" noChangeArrowheads="1"/>
          </p:cNvSpPr>
          <p:nvPr>
            <p:ph type="title" idx="4294967295"/>
          </p:nvPr>
        </p:nvSpPr>
        <p:spPr>
          <a:xfrm>
            <a:off x="1890713" y="127000"/>
            <a:ext cx="6942137" cy="931863"/>
          </a:xfrm>
        </p:spPr>
        <p:txBody>
          <a:bodyPr/>
          <a:lstStyle/>
          <a:p>
            <a:pPr eaLnBrk="1" hangingPunct="1"/>
            <a:r>
              <a:rPr lang="en-US" sz="3200" dirty="0" smtClean="0">
                <a:latin typeface="Thonburi" charset="0"/>
                <a:cs typeface="Thonburi" charset="0"/>
              </a:rPr>
              <a:t>What are the methods used and how accessible are they?</a:t>
            </a:r>
            <a:endParaRPr lang="en-GB" sz="3200" dirty="0" smtClean="0">
              <a:latin typeface="Thonburi" charset="0"/>
              <a:cs typeface="Thonburi" charset="0"/>
            </a:endParaRPr>
          </a:p>
        </p:txBody>
      </p:sp>
      <p:sp>
        <p:nvSpPr>
          <p:cNvPr id="8198" name="Rectangle 3"/>
          <p:cNvSpPr txBox="1">
            <a:spLocks noChangeArrowheads="1"/>
          </p:cNvSpPr>
          <p:nvPr/>
        </p:nvSpPr>
        <p:spPr bwMode="auto">
          <a:xfrm>
            <a:off x="1" y="1230368"/>
            <a:ext cx="8805862" cy="1566223"/>
          </a:xfrm>
          <a:prstGeom prst="rect">
            <a:avLst/>
          </a:prstGeom>
          <a:noFill/>
          <a:ln w="9525">
            <a:noFill/>
            <a:miter lim="800000"/>
            <a:headEnd/>
            <a:tailEnd/>
          </a:ln>
        </p:spPr>
        <p:txBody>
          <a:bodyPr/>
          <a:lstStyle/>
          <a:p>
            <a:pPr marL="342900" indent="-342900" algn="just" eaLnBrk="0" hangingPunct="0">
              <a:spcBef>
                <a:spcPts val="600"/>
              </a:spcBef>
              <a:spcAft>
                <a:spcPts val="600"/>
              </a:spcAft>
              <a:buClr>
                <a:srgbClr val="FF0000"/>
              </a:buClr>
              <a:buSzPct val="125000"/>
              <a:buFontTx/>
              <a:buChar char="•"/>
            </a:pPr>
            <a:r>
              <a:rPr lang="en-GB" sz="2400" dirty="0" smtClean="0">
                <a:latin typeface="Thonburi"/>
                <a:cs typeface="Times New Roman" panose="02020603050405020304" pitchFamily="18" charset="0"/>
              </a:rPr>
              <a:t>Vascular Biomarker technology for individual evidential angiotherapy</a:t>
            </a:r>
            <a:endParaRPr lang="uk-UA" sz="2400" dirty="0" smtClean="0">
              <a:latin typeface="Thonburi"/>
              <a:cs typeface="Times New Roman" panose="02020603050405020304" pitchFamily="18" charset="0"/>
            </a:endParaRPr>
          </a:p>
          <a:p>
            <a:pPr marL="342900" indent="-342900" algn="just" eaLnBrk="0" hangingPunct="0">
              <a:spcBef>
                <a:spcPts val="600"/>
              </a:spcBef>
              <a:spcAft>
                <a:spcPts val="600"/>
              </a:spcAft>
              <a:buClr>
                <a:srgbClr val="FF0000"/>
              </a:buClr>
              <a:buSzPct val="125000"/>
              <a:buFontTx/>
              <a:buChar char="•"/>
            </a:pPr>
            <a:endParaRPr lang="ru-RU" sz="2400" dirty="0">
              <a:latin typeface="Times New Roman" panose="02020603050405020304" pitchFamily="18" charset="0"/>
              <a:cs typeface="Times New Roman" panose="02020603050405020304" pitchFamily="18" charset="0"/>
            </a:endParaRPr>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graphicFrame>
        <p:nvGraphicFramePr>
          <p:cNvPr id="9" name="Chart 2"/>
          <p:cNvGraphicFramePr>
            <a:graphicFrameLocks/>
          </p:cNvGraphicFramePr>
          <p:nvPr>
            <p:extLst>
              <p:ext uri="{D42A27DB-BD31-4B8C-83A1-F6EECF244321}">
                <p14:modId xmlns:p14="http://schemas.microsoft.com/office/powerpoint/2010/main" val="1500084910"/>
              </p:ext>
            </p:extLst>
          </p:nvPr>
        </p:nvGraphicFramePr>
        <p:xfrm>
          <a:off x="629014" y="1746809"/>
          <a:ext cx="7476067" cy="3667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524381131"/>
              </p:ext>
            </p:extLst>
          </p:nvPr>
        </p:nvGraphicFramePr>
        <p:xfrm>
          <a:off x="0" y="5502162"/>
          <a:ext cx="9144000" cy="1008993"/>
        </p:xfrm>
        <a:graphic>
          <a:graphicData uri="http://schemas.openxmlformats.org/drawingml/2006/table">
            <a:tbl>
              <a:tblPr>
                <a:tableStyleId>{5C22544A-7EE6-4342-B048-85BDC9FD1C3A}</a:tableStyleId>
              </a:tblPr>
              <a:tblGrid>
                <a:gridCol w="9144000"/>
              </a:tblGrid>
              <a:tr h="1008993">
                <a:tc>
                  <a:txBody>
                    <a:bodyPr/>
                    <a:lstStyle/>
                    <a:p>
                      <a:pPr algn="l" fontAlgn="ctr"/>
                      <a:r>
                        <a:rPr lang="ru-RU" sz="800" u="none" strike="noStrike" dirty="0">
                          <a:effectLst/>
                        </a:rPr>
                        <a:t>ЗДАМК - </a:t>
                      </a:r>
                      <a:r>
                        <a:rPr lang="en-GB" sz="800" u="none" strike="noStrike" dirty="0">
                          <a:effectLst/>
                        </a:rPr>
                        <a:t>Common deficiency of the arterial brain blood supply, </a:t>
                      </a:r>
                      <a:r>
                        <a:rPr lang="ru-RU" sz="800" u="none" strike="noStrike" dirty="0">
                          <a:effectLst/>
                        </a:rPr>
                        <a:t>АСКБ -</a:t>
                      </a:r>
                      <a:r>
                        <a:rPr lang="en-GB" sz="800" u="none" strike="noStrike" dirty="0">
                          <a:effectLst/>
                        </a:rPr>
                        <a:t>Carotid </a:t>
                      </a:r>
                      <a:r>
                        <a:rPr lang="en-GB" sz="800" u="none" strike="noStrike" dirty="0" err="1">
                          <a:effectLst/>
                        </a:rPr>
                        <a:t>extracranial</a:t>
                      </a:r>
                      <a:r>
                        <a:rPr lang="en-GB" sz="800" u="none" strike="noStrike" dirty="0">
                          <a:effectLst/>
                        </a:rPr>
                        <a:t> systolic reservoir, </a:t>
                      </a:r>
                      <a:r>
                        <a:rPr lang="ru-RU" sz="800" u="none" strike="noStrike" dirty="0">
                          <a:effectLst/>
                        </a:rPr>
                        <a:t>АДКБ - </a:t>
                      </a:r>
                      <a:r>
                        <a:rPr lang="en-GB" sz="800" u="none" strike="noStrike" dirty="0">
                          <a:effectLst/>
                        </a:rPr>
                        <a:t>Carotid </a:t>
                      </a:r>
                      <a:r>
                        <a:rPr lang="en-GB" sz="800" u="none" strike="noStrike" dirty="0" err="1">
                          <a:effectLst/>
                        </a:rPr>
                        <a:t>extracranial</a:t>
                      </a:r>
                      <a:r>
                        <a:rPr lang="en-GB" sz="800" u="none" strike="noStrike" dirty="0">
                          <a:effectLst/>
                        </a:rPr>
                        <a:t> diastolic reservoir, </a:t>
                      </a:r>
                      <a:r>
                        <a:rPr lang="ru-RU" sz="800" u="none" strike="noStrike" dirty="0">
                          <a:effectLst/>
                        </a:rPr>
                        <a:t>АСВБ  - </a:t>
                      </a:r>
                      <a:r>
                        <a:rPr lang="en-GB" sz="800" u="none" strike="noStrike" dirty="0" err="1">
                          <a:effectLst/>
                        </a:rPr>
                        <a:t>Vertebro</a:t>
                      </a:r>
                      <a:r>
                        <a:rPr lang="en-GB" sz="800" u="none" strike="noStrike" dirty="0">
                          <a:effectLst/>
                        </a:rPr>
                        <a:t>-basilar </a:t>
                      </a:r>
                      <a:r>
                        <a:rPr lang="en-GB" sz="800" u="none" strike="noStrike" dirty="0" err="1">
                          <a:effectLst/>
                        </a:rPr>
                        <a:t>extracranial</a:t>
                      </a:r>
                      <a:r>
                        <a:rPr lang="en-GB" sz="800" u="none" strike="noStrike" dirty="0">
                          <a:effectLst/>
                        </a:rPr>
                        <a:t> systolic reservoir, </a:t>
                      </a:r>
                      <a:r>
                        <a:rPr lang="ru-RU" sz="800" u="none" strike="noStrike" dirty="0" err="1">
                          <a:effectLst/>
                        </a:rPr>
                        <a:t>ААСе</a:t>
                      </a:r>
                      <a:r>
                        <a:rPr lang="ru-RU" sz="800" u="none" strike="noStrike" dirty="0">
                          <a:effectLst/>
                        </a:rPr>
                        <a:t> - </a:t>
                      </a:r>
                      <a:r>
                        <a:rPr lang="en-GB" sz="800" u="none" strike="noStrike" dirty="0" err="1">
                          <a:effectLst/>
                        </a:rPr>
                        <a:t>Extracranial</a:t>
                      </a:r>
                      <a:r>
                        <a:rPr lang="en-GB" sz="800" u="none" strike="noStrike" dirty="0">
                          <a:effectLst/>
                        </a:rPr>
                        <a:t> expressiveness of the arterial </a:t>
                      </a:r>
                      <a:r>
                        <a:rPr lang="en-GB" sz="800" u="none" strike="noStrike" dirty="0" err="1">
                          <a:effectLst/>
                        </a:rPr>
                        <a:t>assymetry</a:t>
                      </a:r>
                      <a:r>
                        <a:rPr lang="en-GB" sz="800" u="none" strike="noStrike" dirty="0">
                          <a:effectLst/>
                        </a:rPr>
                        <a:t>, </a:t>
                      </a:r>
                      <a:r>
                        <a:rPr lang="ru-RU" sz="800" u="none" strike="noStrike" dirty="0" err="1">
                          <a:effectLst/>
                        </a:rPr>
                        <a:t>ААСі</a:t>
                      </a:r>
                      <a:r>
                        <a:rPr lang="ru-RU" sz="800" u="none" strike="noStrike" dirty="0">
                          <a:effectLst/>
                        </a:rPr>
                        <a:t> - </a:t>
                      </a:r>
                      <a:r>
                        <a:rPr lang="en-GB" sz="800" u="none" strike="noStrike" dirty="0">
                          <a:effectLst/>
                        </a:rPr>
                        <a:t>Intracranial </a:t>
                      </a:r>
                      <a:r>
                        <a:rPr lang="en-GB" sz="800" u="none" strike="noStrike" dirty="0" err="1">
                          <a:effectLst/>
                        </a:rPr>
                        <a:t>interhemispheric</a:t>
                      </a:r>
                      <a:r>
                        <a:rPr lang="en-GB" sz="800" u="none" strike="noStrike" dirty="0">
                          <a:effectLst/>
                        </a:rPr>
                        <a:t> expressiveness of the arterial </a:t>
                      </a:r>
                      <a:r>
                        <a:rPr lang="en-GB" sz="800" u="none" strike="noStrike" dirty="0" err="1">
                          <a:effectLst/>
                        </a:rPr>
                        <a:t>assymetry</a:t>
                      </a:r>
                      <a:r>
                        <a:rPr lang="en-GB" sz="800" u="none" strike="noStrike" dirty="0">
                          <a:effectLst/>
                        </a:rPr>
                        <a:t>, </a:t>
                      </a:r>
                      <a:r>
                        <a:rPr lang="ru-RU" sz="800" u="none" strike="noStrike" dirty="0" err="1">
                          <a:effectLst/>
                        </a:rPr>
                        <a:t>АЗСРгп</a:t>
                      </a:r>
                      <a:r>
                        <a:rPr lang="ru-RU" sz="800" u="none" strike="noStrike" dirty="0">
                          <a:effectLst/>
                        </a:rPr>
                        <a:t> - </a:t>
                      </a:r>
                      <a:r>
                        <a:rPr lang="en-GB" sz="800" u="none" strike="noStrike" dirty="0">
                          <a:effectLst/>
                        </a:rPr>
                        <a:t>General degree of disbalance  — instable hemodynamic parameters (chaos 1,2,3), </a:t>
                      </a:r>
                      <a:r>
                        <a:rPr lang="ru-RU" sz="800" u="none" strike="noStrike" dirty="0" err="1">
                          <a:effectLst/>
                        </a:rPr>
                        <a:t>АЗСРти</a:t>
                      </a:r>
                      <a:r>
                        <a:rPr lang="ru-RU" sz="800" u="none" strike="noStrike" dirty="0">
                          <a:effectLst/>
                        </a:rPr>
                        <a:t> - </a:t>
                      </a:r>
                      <a:r>
                        <a:rPr lang="en-GB" sz="800" u="none" strike="noStrike" dirty="0">
                          <a:effectLst/>
                        </a:rPr>
                        <a:t>General degree of disbalance of pressure, </a:t>
                      </a:r>
                      <a:r>
                        <a:rPr lang="ru-RU" sz="800" u="none" strike="noStrike" dirty="0" err="1">
                          <a:effectLst/>
                        </a:rPr>
                        <a:t>АЗСРел</a:t>
                      </a:r>
                      <a:r>
                        <a:rPr lang="ru-RU" sz="800" u="none" strike="noStrike" dirty="0">
                          <a:effectLst/>
                        </a:rPr>
                        <a:t> - </a:t>
                      </a:r>
                      <a:r>
                        <a:rPr lang="en-GB" sz="800" u="none" strike="noStrike" dirty="0">
                          <a:effectLst/>
                        </a:rPr>
                        <a:t>General degree of disbalance of elasticity , </a:t>
                      </a:r>
                      <a:r>
                        <a:rPr lang="ru-RU" sz="800" u="none" strike="noStrike" dirty="0" err="1">
                          <a:effectLst/>
                        </a:rPr>
                        <a:t>АЗСРто</a:t>
                      </a:r>
                      <a:r>
                        <a:rPr lang="ru-RU" sz="800" u="none" strike="noStrike" dirty="0">
                          <a:effectLst/>
                        </a:rPr>
                        <a:t> - </a:t>
                      </a:r>
                      <a:r>
                        <a:rPr lang="en-GB" sz="800" u="none" strike="noStrike" dirty="0">
                          <a:effectLst/>
                        </a:rPr>
                        <a:t>General degree of disbalance of tonus, </a:t>
                      </a:r>
                      <a:r>
                        <a:rPr lang="ru-RU" sz="800" u="none" strike="noStrike" dirty="0" err="1">
                          <a:effectLst/>
                        </a:rPr>
                        <a:t>АЗСРнп</a:t>
                      </a:r>
                      <a:r>
                        <a:rPr lang="ru-RU" sz="800" u="none" strike="noStrike" dirty="0">
                          <a:effectLst/>
                        </a:rPr>
                        <a:t> - </a:t>
                      </a:r>
                      <a:r>
                        <a:rPr lang="en-GB" sz="800" u="none" strike="noStrike" dirty="0">
                          <a:effectLst/>
                        </a:rPr>
                        <a:t>General degree of disbalance of the head, </a:t>
                      </a:r>
                      <a:r>
                        <a:rPr lang="ru-RU" sz="800" u="none" strike="noStrike" dirty="0">
                          <a:effectLst/>
                        </a:rPr>
                        <a:t>Анке - </a:t>
                      </a:r>
                      <a:r>
                        <a:rPr lang="en-GB" sz="800" u="none" strike="noStrike" dirty="0">
                          <a:effectLst/>
                        </a:rPr>
                        <a:t>Head in CVS — </a:t>
                      </a:r>
                      <a:r>
                        <a:rPr lang="en-GB" sz="800" u="none" strike="noStrike" dirty="0" err="1">
                          <a:effectLst/>
                        </a:rPr>
                        <a:t>extracranial</a:t>
                      </a:r>
                      <a:r>
                        <a:rPr lang="en-GB" sz="800" u="none" strike="noStrike" dirty="0">
                          <a:effectLst/>
                        </a:rPr>
                        <a:t> carotid reservoir, </a:t>
                      </a:r>
                      <a:r>
                        <a:rPr lang="ru-RU" sz="800" u="none" strike="noStrike" dirty="0" err="1">
                          <a:effectLst/>
                        </a:rPr>
                        <a:t>Анкі</a:t>
                      </a:r>
                      <a:r>
                        <a:rPr lang="ru-RU" sz="800" u="none" strike="noStrike" dirty="0">
                          <a:effectLst/>
                        </a:rPr>
                        <a:t> - </a:t>
                      </a:r>
                      <a:r>
                        <a:rPr lang="en-GB" sz="800" u="none" strike="noStrike" dirty="0">
                          <a:effectLst/>
                        </a:rPr>
                        <a:t>Head in CVS — intracranial carotid reservoir, </a:t>
                      </a:r>
                      <a:r>
                        <a:rPr lang="ru-RU" sz="800" u="none" strike="noStrike" dirty="0" err="1">
                          <a:effectLst/>
                        </a:rPr>
                        <a:t>Анссн</a:t>
                      </a:r>
                      <a:r>
                        <a:rPr lang="ru-RU" sz="800" u="none" strike="noStrike" dirty="0">
                          <a:effectLst/>
                        </a:rPr>
                        <a:t> - </a:t>
                      </a:r>
                      <a:r>
                        <a:rPr lang="en-GB" sz="800" u="none" strike="noStrike" dirty="0">
                          <a:effectLst/>
                        </a:rPr>
                        <a:t>Cardiovascular insufficiency, </a:t>
                      </a:r>
                      <a:r>
                        <a:rPr lang="ru-RU" sz="800" u="none" strike="noStrike" dirty="0" err="1">
                          <a:effectLst/>
                        </a:rPr>
                        <a:t>Ансмн</a:t>
                      </a:r>
                      <a:r>
                        <a:rPr lang="ru-RU" sz="800" u="none" strike="noStrike" dirty="0">
                          <a:effectLst/>
                        </a:rPr>
                        <a:t> - </a:t>
                      </a:r>
                      <a:r>
                        <a:rPr lang="en-GB" sz="800" u="none" strike="noStrike" dirty="0">
                          <a:effectLst/>
                        </a:rPr>
                        <a:t>Vascular-cerebral insufficiency, </a:t>
                      </a:r>
                      <a:r>
                        <a:rPr lang="ru-RU" sz="800" u="none" strike="noStrike" dirty="0">
                          <a:effectLst/>
                        </a:rPr>
                        <a:t>АВБН - </a:t>
                      </a:r>
                      <a:r>
                        <a:rPr lang="en-GB" sz="800" u="none" strike="noStrike" dirty="0" err="1">
                          <a:effectLst/>
                        </a:rPr>
                        <a:t>Vertebro</a:t>
                      </a:r>
                      <a:r>
                        <a:rPr lang="en-GB" sz="800" u="none" strike="noStrike" dirty="0">
                          <a:effectLst/>
                        </a:rPr>
                        <a:t>-basilar insufficiency, </a:t>
                      </a:r>
                      <a:r>
                        <a:rPr lang="ru-RU" sz="800" u="none" strike="noStrike" dirty="0">
                          <a:effectLst/>
                        </a:rPr>
                        <a:t>АВР - </a:t>
                      </a:r>
                      <a:r>
                        <a:rPr lang="en-GB" sz="800" u="none" strike="noStrike" dirty="0" err="1">
                          <a:effectLst/>
                        </a:rPr>
                        <a:t>Arteriovenous</a:t>
                      </a:r>
                      <a:r>
                        <a:rPr lang="en-GB" sz="800" u="none" strike="noStrike" dirty="0">
                          <a:effectLst/>
                        </a:rPr>
                        <a:t> balance, </a:t>
                      </a:r>
                      <a:r>
                        <a:rPr lang="ru-RU" sz="800" u="none" strike="noStrike" dirty="0">
                          <a:effectLst/>
                        </a:rPr>
                        <a:t>АВШ - </a:t>
                      </a:r>
                      <a:r>
                        <a:rPr lang="en-GB" sz="800" u="none" strike="noStrike" dirty="0" err="1">
                          <a:effectLst/>
                        </a:rPr>
                        <a:t>Arteriovenous</a:t>
                      </a:r>
                      <a:r>
                        <a:rPr lang="en-GB" sz="800" u="none" strike="noStrike" dirty="0">
                          <a:effectLst/>
                        </a:rPr>
                        <a:t> shunting, </a:t>
                      </a:r>
                      <a:r>
                        <a:rPr lang="ru-RU" sz="800" u="none" strike="noStrike" dirty="0">
                          <a:effectLst/>
                        </a:rPr>
                        <a:t>АВГР - </a:t>
                      </a:r>
                      <a:r>
                        <a:rPr lang="en-GB" sz="800" u="none" strike="noStrike" dirty="0" err="1">
                          <a:effectLst/>
                        </a:rPr>
                        <a:t>Arteriovenous</a:t>
                      </a:r>
                      <a:r>
                        <a:rPr lang="en-GB" sz="800" u="none" strike="noStrike" dirty="0">
                          <a:effectLst/>
                        </a:rPr>
                        <a:t> hydrodynamic balance, </a:t>
                      </a:r>
                      <a:r>
                        <a:rPr lang="ru-RU" sz="800" u="none" strike="noStrike" dirty="0" err="1">
                          <a:effectLst/>
                        </a:rPr>
                        <a:t>ВЧГРп</a:t>
                      </a:r>
                      <a:r>
                        <a:rPr lang="ru-RU" sz="800" u="none" strike="noStrike" dirty="0">
                          <a:effectLst/>
                        </a:rPr>
                        <a:t> - </a:t>
                      </a:r>
                      <a:r>
                        <a:rPr lang="en-GB" sz="800" u="none" strike="noStrike" dirty="0">
                          <a:effectLst/>
                        </a:rPr>
                        <a:t>intracranial hydrodynamic balance, </a:t>
                      </a:r>
                      <a:r>
                        <a:rPr lang="ru-RU" sz="800" u="none" strike="noStrike" dirty="0" err="1">
                          <a:effectLst/>
                        </a:rPr>
                        <a:t>ВЧГРс</a:t>
                      </a:r>
                      <a:r>
                        <a:rPr lang="ru-RU" sz="800" u="none" strike="noStrike" dirty="0">
                          <a:effectLst/>
                        </a:rPr>
                        <a:t> - </a:t>
                      </a:r>
                      <a:r>
                        <a:rPr lang="en-GB" sz="800" u="none" strike="noStrike" dirty="0">
                          <a:effectLst/>
                        </a:rPr>
                        <a:t>intracranial hydrodynamic balance, </a:t>
                      </a:r>
                      <a:r>
                        <a:rPr lang="ru-RU" sz="800" u="none" strike="noStrike" dirty="0" err="1">
                          <a:effectLst/>
                        </a:rPr>
                        <a:t>ВЧГРз</a:t>
                      </a:r>
                      <a:r>
                        <a:rPr lang="ru-RU" sz="800" u="none" strike="noStrike" dirty="0">
                          <a:effectLst/>
                        </a:rPr>
                        <a:t> - </a:t>
                      </a:r>
                      <a:r>
                        <a:rPr lang="en-GB" sz="800" u="none" strike="noStrike" dirty="0">
                          <a:effectLst/>
                        </a:rPr>
                        <a:t>intracranial hydrodynamic balance, </a:t>
                      </a:r>
                      <a:r>
                        <a:rPr lang="ru-RU" sz="800" u="none" strike="noStrike" dirty="0" err="1">
                          <a:effectLst/>
                        </a:rPr>
                        <a:t>Ввд</a:t>
                      </a:r>
                      <a:r>
                        <a:rPr lang="ru-RU" sz="800" u="none" strike="noStrike" dirty="0">
                          <a:effectLst/>
                        </a:rPr>
                        <a:t> - </a:t>
                      </a:r>
                      <a:r>
                        <a:rPr lang="en-GB" sz="800" u="none" strike="noStrike" dirty="0">
                          <a:effectLst/>
                        </a:rPr>
                        <a:t>Sufficiency of the </a:t>
                      </a:r>
                      <a:r>
                        <a:rPr lang="en-GB" sz="800" u="none" strike="noStrike" dirty="0" err="1">
                          <a:effectLst/>
                        </a:rPr>
                        <a:t>veous</a:t>
                      </a:r>
                      <a:r>
                        <a:rPr lang="en-GB" sz="800" u="none" strike="noStrike" dirty="0">
                          <a:effectLst/>
                        </a:rPr>
                        <a:t> outflow, </a:t>
                      </a:r>
                      <a:r>
                        <a:rPr lang="ru-RU" sz="800" u="none" strike="noStrike" dirty="0" err="1">
                          <a:effectLst/>
                        </a:rPr>
                        <a:t>Ввс</a:t>
                      </a:r>
                      <a:r>
                        <a:rPr lang="ru-RU" sz="800" u="none" strike="noStrike" dirty="0">
                          <a:effectLst/>
                        </a:rPr>
                        <a:t> - </a:t>
                      </a:r>
                      <a:r>
                        <a:rPr lang="en-GB" sz="800" u="none" strike="noStrike" dirty="0">
                          <a:effectLst/>
                        </a:rPr>
                        <a:t>Correctness of the venous structure, </a:t>
                      </a:r>
                      <a:r>
                        <a:rPr lang="ru-RU" sz="800" u="none" strike="noStrike" dirty="0" err="1">
                          <a:effectLst/>
                        </a:rPr>
                        <a:t>Ввто</a:t>
                      </a:r>
                      <a:r>
                        <a:rPr lang="ru-RU" sz="800" u="none" strike="noStrike" dirty="0">
                          <a:effectLst/>
                        </a:rPr>
                        <a:t> - </a:t>
                      </a:r>
                      <a:r>
                        <a:rPr lang="en-GB" sz="800" u="none" strike="noStrike" dirty="0">
                          <a:effectLst/>
                        </a:rPr>
                        <a:t>Venous outflow tonus, </a:t>
                      </a:r>
                      <a:r>
                        <a:rPr lang="ru-RU" sz="800" u="none" strike="noStrike" dirty="0" err="1">
                          <a:effectLst/>
                        </a:rPr>
                        <a:t>Ввт</a:t>
                      </a:r>
                      <a:r>
                        <a:rPr lang="ru-RU" sz="800" u="none" strike="noStrike" dirty="0">
                          <a:effectLst/>
                        </a:rPr>
                        <a:t> -  </a:t>
                      </a:r>
                      <a:r>
                        <a:rPr lang="en-GB" sz="800" u="none" strike="noStrike" dirty="0">
                          <a:effectLst/>
                        </a:rPr>
                        <a:t>Venous outflow pressure, </a:t>
                      </a:r>
                      <a:r>
                        <a:rPr lang="ru-RU" sz="800" u="none" strike="noStrike" dirty="0">
                          <a:effectLst/>
                        </a:rPr>
                        <a:t>ВАГ - </a:t>
                      </a:r>
                      <a:r>
                        <a:rPr lang="en-GB" sz="800" u="none" strike="noStrike" dirty="0">
                          <a:effectLst/>
                        </a:rPr>
                        <a:t>Venous </a:t>
                      </a:r>
                      <a:r>
                        <a:rPr lang="en-GB" sz="800" u="none" strike="noStrike" dirty="0" err="1">
                          <a:effectLst/>
                        </a:rPr>
                        <a:t>angioarchitectonics</a:t>
                      </a:r>
                      <a:r>
                        <a:rPr lang="en-GB" sz="800" u="none" strike="noStrike" dirty="0">
                          <a:effectLst/>
                        </a:rPr>
                        <a:t>, </a:t>
                      </a:r>
                      <a:r>
                        <a:rPr lang="ru-RU" sz="800" u="none" strike="noStrike" dirty="0" err="1">
                          <a:effectLst/>
                        </a:rPr>
                        <a:t>Вко</a:t>
                      </a:r>
                      <a:r>
                        <a:rPr lang="ru-RU" sz="800" u="none" strike="noStrike" dirty="0">
                          <a:effectLst/>
                        </a:rPr>
                        <a:t> - </a:t>
                      </a:r>
                      <a:r>
                        <a:rPr lang="en-GB" sz="800" u="none" strike="noStrike" dirty="0">
                          <a:effectLst/>
                        </a:rPr>
                        <a:t>Venous </a:t>
                      </a:r>
                      <a:r>
                        <a:rPr lang="en-GB" sz="800" u="none" strike="noStrike" dirty="0" err="1">
                          <a:effectLst/>
                        </a:rPr>
                        <a:t>superocular</a:t>
                      </a:r>
                      <a:r>
                        <a:rPr lang="en-GB" sz="800" u="none" strike="noStrike" dirty="0">
                          <a:effectLst/>
                        </a:rPr>
                        <a:t> collaterals, </a:t>
                      </a:r>
                      <a:r>
                        <a:rPr lang="ru-RU" sz="800" u="none" strike="noStrike" dirty="0" err="1">
                          <a:effectLst/>
                        </a:rPr>
                        <a:t>Вкхвм</a:t>
                      </a:r>
                      <a:r>
                        <a:rPr lang="ru-RU" sz="800" u="none" strike="noStrike" dirty="0">
                          <a:effectLst/>
                        </a:rPr>
                        <a:t> - </a:t>
                      </a:r>
                      <a:r>
                        <a:rPr lang="en-GB" sz="800" u="none" strike="noStrike" dirty="0">
                          <a:effectLst/>
                        </a:rPr>
                        <a:t>Venous collaterals </a:t>
                      </a:r>
                      <a:r>
                        <a:rPr lang="en-GB" sz="800" u="none" strike="noStrike" dirty="0" err="1">
                          <a:effectLst/>
                        </a:rPr>
                        <a:t>vertanbal</a:t>
                      </a:r>
                      <a:r>
                        <a:rPr lang="en-GB" sz="800" u="none" strike="noStrike" dirty="0">
                          <a:effectLst/>
                        </a:rPr>
                        <a:t> plexus, </a:t>
                      </a:r>
                      <a:r>
                        <a:rPr lang="ru-RU" sz="800" u="none" strike="noStrike" dirty="0">
                          <a:effectLst/>
                        </a:rPr>
                        <a:t>ВВР - </a:t>
                      </a:r>
                      <a:r>
                        <a:rPr lang="en-GB" sz="800" u="none" strike="noStrike" dirty="0">
                          <a:effectLst/>
                        </a:rPr>
                        <a:t>Expressiveness of retrograde throwing, </a:t>
                      </a:r>
                      <a:r>
                        <a:rPr lang="ru-RU" sz="800" u="none" strike="noStrike" dirty="0" err="1">
                          <a:effectLst/>
                        </a:rPr>
                        <a:t>Ввасе</a:t>
                      </a:r>
                      <a:r>
                        <a:rPr lang="ru-RU" sz="800" u="none" strike="noStrike" dirty="0">
                          <a:effectLst/>
                        </a:rPr>
                        <a:t> - </a:t>
                      </a:r>
                      <a:r>
                        <a:rPr lang="en-GB" sz="800" u="none" strike="noStrike" dirty="0" err="1">
                          <a:effectLst/>
                        </a:rPr>
                        <a:t>Extracranial</a:t>
                      </a:r>
                      <a:r>
                        <a:rPr lang="en-GB" sz="800" u="none" strike="noStrike" dirty="0">
                          <a:effectLst/>
                        </a:rPr>
                        <a:t> </a:t>
                      </a:r>
                      <a:r>
                        <a:rPr lang="en-GB" sz="800" u="none" strike="noStrike" dirty="0" err="1">
                          <a:effectLst/>
                        </a:rPr>
                        <a:t>eressiveness</a:t>
                      </a:r>
                      <a:r>
                        <a:rPr lang="en-GB" sz="800" u="none" strike="noStrike" dirty="0">
                          <a:effectLst/>
                        </a:rPr>
                        <a:t> of the </a:t>
                      </a:r>
                      <a:r>
                        <a:rPr lang="en-GB" sz="800" u="none" strike="noStrike" dirty="0" err="1">
                          <a:effectLst/>
                        </a:rPr>
                        <a:t>veous</a:t>
                      </a:r>
                      <a:r>
                        <a:rPr lang="en-GB" sz="800" u="none" strike="noStrike" dirty="0">
                          <a:effectLst/>
                        </a:rPr>
                        <a:t> </a:t>
                      </a:r>
                      <a:r>
                        <a:rPr lang="en-GB" sz="800" u="none" strike="noStrike" dirty="0" err="1">
                          <a:effectLst/>
                        </a:rPr>
                        <a:t>assymetry</a:t>
                      </a:r>
                      <a:r>
                        <a:rPr lang="en-GB" sz="800" u="none" strike="noStrike" dirty="0">
                          <a:effectLst/>
                        </a:rPr>
                        <a:t>, </a:t>
                      </a:r>
                      <a:r>
                        <a:rPr lang="ru-RU" sz="800" u="none" strike="noStrike" dirty="0" err="1">
                          <a:effectLst/>
                        </a:rPr>
                        <a:t>Ввасі</a:t>
                      </a:r>
                      <a:r>
                        <a:rPr lang="ru-RU" sz="800" u="none" strike="noStrike" dirty="0">
                          <a:effectLst/>
                        </a:rPr>
                        <a:t> - </a:t>
                      </a:r>
                      <a:r>
                        <a:rPr lang="en-GB" sz="800" u="none" strike="noStrike" dirty="0">
                          <a:effectLst/>
                        </a:rPr>
                        <a:t>Intracranial </a:t>
                      </a:r>
                      <a:r>
                        <a:rPr lang="en-GB" sz="800" u="none" strike="noStrike" dirty="0" err="1">
                          <a:effectLst/>
                        </a:rPr>
                        <a:t>eressiveness</a:t>
                      </a:r>
                      <a:r>
                        <a:rPr lang="en-GB" sz="800" u="none" strike="noStrike" dirty="0">
                          <a:effectLst/>
                        </a:rPr>
                        <a:t> of the </a:t>
                      </a:r>
                      <a:r>
                        <a:rPr lang="en-GB" sz="800" u="none" strike="noStrike" dirty="0" err="1">
                          <a:effectLst/>
                        </a:rPr>
                        <a:t>veous</a:t>
                      </a:r>
                      <a:r>
                        <a:rPr lang="en-GB" sz="800" u="none" strike="noStrike" dirty="0">
                          <a:effectLst/>
                        </a:rPr>
                        <a:t> </a:t>
                      </a:r>
                      <a:r>
                        <a:rPr lang="en-GB" sz="800" u="none" strike="noStrike" dirty="0" err="1">
                          <a:effectLst/>
                        </a:rPr>
                        <a:t>assymetry</a:t>
                      </a:r>
                      <a:endParaRPr lang="en-GB" sz="800" b="0" i="0" u="none" strike="noStrike" dirty="0">
                        <a:solidFill>
                          <a:srgbClr val="000000"/>
                        </a:solidFill>
                        <a:effectLst/>
                        <a:latin typeface="Arial"/>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p:cNvSpPr>
            <a:spLocks noGrp="1"/>
          </p:cNvSpPr>
          <p:nvPr>
            <p:ph type="sldNum" sz="quarter" idx="12"/>
          </p:nvPr>
        </p:nvSpPr>
        <p:spPr>
          <a:noFill/>
        </p:spPr>
        <p:txBody>
          <a:bodyPr/>
          <a:lstStyle/>
          <a:p>
            <a:fld id="{4546D6F2-C8CA-480C-B570-1A8F59AC10EF}" type="slidenum">
              <a:rPr lang="en-US"/>
              <a:pPr/>
              <a:t>6</a:t>
            </a:fld>
            <a:endParaRPr lang="en-US"/>
          </a:p>
        </p:txBody>
      </p:sp>
      <p:sp>
        <p:nvSpPr>
          <p:cNvPr id="8197" name="Rectangle 2"/>
          <p:cNvSpPr>
            <a:spLocks noGrp="1" noChangeArrowheads="1"/>
          </p:cNvSpPr>
          <p:nvPr>
            <p:ph type="title" idx="4294967295"/>
          </p:nvPr>
        </p:nvSpPr>
        <p:spPr>
          <a:xfrm>
            <a:off x="1890713" y="127000"/>
            <a:ext cx="6942137" cy="931863"/>
          </a:xfrm>
        </p:spPr>
        <p:txBody>
          <a:bodyPr/>
          <a:lstStyle/>
          <a:p>
            <a:pPr eaLnBrk="1" hangingPunct="1"/>
            <a:r>
              <a:rPr lang="en-US" sz="3200" dirty="0" smtClean="0">
                <a:latin typeface="Thonburi" charset="0"/>
                <a:cs typeface="Thonburi" charset="0"/>
              </a:rPr>
              <a:t>What are the methods used and how accessible are they?</a:t>
            </a:r>
            <a:endParaRPr lang="en-GB" sz="3200" dirty="0" smtClean="0">
              <a:latin typeface="Thonburi" charset="0"/>
              <a:cs typeface="Thonburi" charset="0"/>
            </a:endParaRPr>
          </a:p>
        </p:txBody>
      </p:sp>
      <p:sp>
        <p:nvSpPr>
          <p:cNvPr id="8198" name="Rectangle 3"/>
          <p:cNvSpPr txBox="1">
            <a:spLocks noChangeArrowheads="1"/>
          </p:cNvSpPr>
          <p:nvPr/>
        </p:nvSpPr>
        <p:spPr bwMode="auto">
          <a:xfrm>
            <a:off x="338138" y="1466851"/>
            <a:ext cx="8467725" cy="3132446"/>
          </a:xfrm>
          <a:prstGeom prst="rect">
            <a:avLst/>
          </a:prstGeom>
          <a:noFill/>
          <a:ln w="9525">
            <a:noFill/>
            <a:miter lim="800000"/>
            <a:headEnd/>
            <a:tailEnd/>
          </a:ln>
        </p:spPr>
        <p:txBody>
          <a:bodyPr/>
          <a:lstStyle/>
          <a:p>
            <a:pPr marL="342900" indent="-342900" algn="just" eaLnBrk="0" hangingPunct="0">
              <a:spcBef>
                <a:spcPts val="600"/>
              </a:spcBef>
              <a:spcAft>
                <a:spcPts val="600"/>
              </a:spcAft>
              <a:buClr>
                <a:srgbClr val="FF0000"/>
              </a:buClr>
              <a:buSzPct val="125000"/>
            </a:pPr>
            <a:r>
              <a:rPr lang="en-US" sz="2400" b="1" dirty="0" smtClean="0">
                <a:latin typeface="Thonburi"/>
                <a:cs typeface="Times New Roman" panose="02020603050405020304" pitchFamily="18" charset="0"/>
              </a:rPr>
              <a:t>All methods are preventive and predictive, </a:t>
            </a:r>
          </a:p>
          <a:p>
            <a:pPr marL="342900" indent="-342900" algn="just" eaLnBrk="0" hangingPunct="0">
              <a:spcBef>
                <a:spcPts val="600"/>
              </a:spcBef>
              <a:spcAft>
                <a:spcPts val="600"/>
              </a:spcAft>
              <a:buClr>
                <a:srgbClr val="FF0000"/>
              </a:buClr>
              <a:buSzPct val="125000"/>
            </a:pPr>
            <a:r>
              <a:rPr lang="en-US" sz="2400" b="1" dirty="0" smtClean="0">
                <a:latin typeface="Thonburi"/>
                <a:cs typeface="Times New Roman" panose="02020603050405020304" pitchFamily="18" charset="0"/>
              </a:rPr>
              <a:t>non-invasive and non-traumatic:</a:t>
            </a:r>
          </a:p>
          <a:p>
            <a:pPr marL="342900" indent="-342900" algn="just" eaLnBrk="0" hangingPunct="0">
              <a:spcBef>
                <a:spcPts val="600"/>
              </a:spcBef>
              <a:spcAft>
                <a:spcPts val="600"/>
              </a:spcAft>
              <a:buClr>
                <a:srgbClr val="FF0000"/>
              </a:buClr>
              <a:buSzPct val="125000"/>
              <a:buFontTx/>
              <a:buChar char="•"/>
            </a:pPr>
            <a:r>
              <a:rPr lang="en-US" sz="2400" dirty="0" smtClean="0">
                <a:latin typeface="Thonburi"/>
                <a:cs typeface="Times New Roman" panose="02020603050405020304" pitchFamily="18" charset="0"/>
              </a:rPr>
              <a:t>1) Technology of vascular screening</a:t>
            </a:r>
          </a:p>
          <a:p>
            <a:pPr marL="342900" indent="-342900" algn="just" eaLnBrk="0" hangingPunct="0">
              <a:spcBef>
                <a:spcPts val="600"/>
              </a:spcBef>
              <a:spcAft>
                <a:spcPts val="600"/>
              </a:spcAft>
              <a:buClr>
                <a:srgbClr val="FF0000"/>
              </a:buClr>
              <a:buSzPct val="125000"/>
              <a:buFontTx/>
              <a:buChar char="•"/>
            </a:pPr>
            <a:r>
              <a:rPr lang="en-US" sz="2400" dirty="0" smtClean="0">
                <a:latin typeface="Thonburi"/>
                <a:cs typeface="Times New Roman" panose="02020603050405020304" pitchFamily="18" charset="0"/>
              </a:rPr>
              <a:t>2) Technology of </a:t>
            </a:r>
            <a:r>
              <a:rPr lang="en-US" sz="2400" dirty="0" err="1" smtClean="0">
                <a:latin typeface="Thonburi"/>
                <a:cs typeface="Times New Roman" panose="02020603050405020304" pitchFamily="18" charset="0"/>
              </a:rPr>
              <a:t>angiomarkers</a:t>
            </a:r>
            <a:endParaRPr lang="en-US" sz="2400" dirty="0" smtClean="0">
              <a:latin typeface="Thonburi"/>
              <a:cs typeface="Times New Roman" panose="02020603050405020304" pitchFamily="18" charset="0"/>
            </a:endParaRPr>
          </a:p>
          <a:p>
            <a:pPr marL="342900" indent="-342900" algn="just" eaLnBrk="0" hangingPunct="0">
              <a:spcBef>
                <a:spcPts val="600"/>
              </a:spcBef>
              <a:spcAft>
                <a:spcPts val="600"/>
              </a:spcAft>
              <a:buClr>
                <a:srgbClr val="FF0000"/>
              </a:buClr>
              <a:buSzPct val="125000"/>
              <a:buFontTx/>
              <a:buChar char="•"/>
            </a:pPr>
            <a:r>
              <a:rPr lang="en-US" sz="2400" dirty="0" smtClean="0">
                <a:latin typeface="Thonburi"/>
                <a:cs typeface="Times New Roman" panose="02020603050405020304" pitchFamily="18" charset="0"/>
              </a:rPr>
              <a:t>3) Technology of personal evidence based </a:t>
            </a:r>
            <a:r>
              <a:rPr lang="en-US" sz="2400" dirty="0" err="1" smtClean="0">
                <a:latin typeface="Thonburi"/>
                <a:cs typeface="Times New Roman" panose="02020603050405020304" pitchFamily="18" charset="0"/>
              </a:rPr>
              <a:t>angiotherapy</a:t>
            </a:r>
            <a:r>
              <a:rPr lang="en-US" sz="2400" dirty="0" smtClean="0">
                <a:latin typeface="Thonburi"/>
                <a:cs typeface="Times New Roman" panose="02020603050405020304" pitchFamily="18" charset="0"/>
              </a:rPr>
              <a:t> with feed back control</a:t>
            </a:r>
            <a:endParaRPr lang="uk-UA" sz="2400" dirty="0" smtClean="0">
              <a:latin typeface="Thonburi"/>
              <a:cs typeface="Times New Roman" panose="02020603050405020304" pitchFamily="18" charset="0"/>
            </a:endParaRPr>
          </a:p>
          <a:p>
            <a:pPr marL="342900" indent="-342900" algn="just" eaLnBrk="0" hangingPunct="0">
              <a:spcBef>
                <a:spcPts val="600"/>
              </a:spcBef>
              <a:spcAft>
                <a:spcPts val="600"/>
              </a:spcAft>
              <a:buClr>
                <a:srgbClr val="FF0000"/>
              </a:buClr>
              <a:buSzPct val="125000"/>
              <a:buFontTx/>
              <a:buChar char="•"/>
            </a:pPr>
            <a:r>
              <a:rPr lang="uk-UA" sz="2400" dirty="0" smtClean="0">
                <a:latin typeface="Thonburi"/>
                <a:cs typeface="Times New Roman" panose="02020603050405020304" pitchFamily="18" charset="0"/>
              </a:rPr>
              <a:t>4) </a:t>
            </a:r>
            <a:r>
              <a:rPr lang="en-US" sz="2400" dirty="0" smtClean="0">
                <a:latin typeface="Thonburi"/>
                <a:cs typeface="Times New Roman" panose="02020603050405020304" pitchFamily="18" charset="0"/>
              </a:rPr>
              <a:t>Technology of personal evidence based monitoring in </a:t>
            </a:r>
            <a:r>
              <a:rPr lang="en-US" sz="2400" dirty="0" err="1" smtClean="0">
                <a:latin typeface="Thonburi"/>
                <a:cs typeface="Times New Roman" panose="02020603050405020304" pitchFamily="18" charset="0"/>
              </a:rPr>
              <a:t>angiosurgery</a:t>
            </a:r>
            <a:endParaRPr lang="en-US" sz="2400" dirty="0" smtClean="0">
              <a:latin typeface="Thonburi"/>
              <a:cs typeface="Times New Roman" panose="02020603050405020304" pitchFamily="18" charset="0"/>
            </a:endParaRPr>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spTree>
    <p:extLst>
      <p:ext uri="{BB962C8B-B14F-4D97-AF65-F5344CB8AC3E}">
        <p14:creationId xmlns:p14="http://schemas.microsoft.com/office/powerpoint/2010/main" val="2935072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2"/>
          </p:nvPr>
        </p:nvSpPr>
        <p:spPr>
          <a:noFill/>
        </p:spPr>
        <p:txBody>
          <a:bodyPr/>
          <a:lstStyle/>
          <a:p>
            <a:fld id="{6F314B5D-57A1-4A81-AE8D-D05F2A757EAC}" type="slidenum">
              <a:rPr lang="en-US"/>
              <a:pPr/>
              <a:t>7</a:t>
            </a:fld>
            <a:endParaRPr lang="en-US"/>
          </a:p>
        </p:txBody>
      </p:sp>
      <p:sp>
        <p:nvSpPr>
          <p:cNvPr id="9221" name="Rectangle 2"/>
          <p:cNvSpPr>
            <a:spLocks noGrp="1" noChangeArrowheads="1"/>
          </p:cNvSpPr>
          <p:nvPr>
            <p:ph type="title" idx="4294967295"/>
          </p:nvPr>
        </p:nvSpPr>
        <p:spPr>
          <a:xfrm>
            <a:off x="1962150" y="127000"/>
            <a:ext cx="6815138" cy="931863"/>
          </a:xfrm>
        </p:spPr>
        <p:txBody>
          <a:bodyPr/>
          <a:lstStyle/>
          <a:p>
            <a:pPr eaLnBrk="1" hangingPunct="1"/>
            <a:r>
              <a:rPr lang="en-US" sz="2600" dirty="0" smtClean="0">
                <a:latin typeface="Thonburi" charset="0"/>
                <a:cs typeface="Thonburi" charset="0"/>
              </a:rPr>
              <a:t>What are the results of our study and how </a:t>
            </a:r>
            <a:r>
              <a:rPr lang="en-US" sz="2600" dirty="0" smtClean="0">
                <a:solidFill>
                  <a:schemeClr val="tx1"/>
                </a:solidFill>
                <a:latin typeface="Thonburi" charset="0"/>
                <a:cs typeface="Thonburi" charset="0"/>
              </a:rPr>
              <a:t>can these be translated into improved PPPM?</a:t>
            </a:r>
            <a:endParaRPr lang="en-GB" sz="2600" dirty="0" smtClean="0">
              <a:solidFill>
                <a:schemeClr val="tx1"/>
              </a:solidFill>
              <a:latin typeface="Thonburi" charset="0"/>
              <a:cs typeface="Thonburi" charset="0"/>
            </a:endParaRPr>
          </a:p>
        </p:txBody>
      </p:sp>
      <p:sp>
        <p:nvSpPr>
          <p:cNvPr id="9222" name="Rectangle 3"/>
          <p:cNvSpPr txBox="1">
            <a:spLocks noChangeArrowheads="1"/>
          </p:cNvSpPr>
          <p:nvPr/>
        </p:nvSpPr>
        <p:spPr bwMode="auto">
          <a:xfrm>
            <a:off x="0" y="1152949"/>
            <a:ext cx="9143999" cy="4525963"/>
          </a:xfrm>
          <a:prstGeom prst="rect">
            <a:avLst/>
          </a:prstGeom>
          <a:noFill/>
          <a:ln w="9525">
            <a:noFill/>
            <a:miter lim="800000"/>
            <a:headEnd/>
            <a:tailEnd/>
          </a:ln>
        </p:spPr>
        <p:txBody>
          <a:bodyPr/>
          <a:lstStyle/>
          <a:p>
            <a:r>
              <a:rPr lang="en-GB" dirty="0"/>
              <a:t>The research groups included 378 patients of top-managers and were divided into 4 groups: </a:t>
            </a:r>
            <a:endParaRPr lang="en-GB" dirty="0" smtClean="0"/>
          </a:p>
          <a:p>
            <a:r>
              <a:rPr lang="en-GB" dirty="0" smtClean="0"/>
              <a:t>1</a:t>
            </a:r>
            <a:r>
              <a:rPr lang="en-GB" baseline="30000" dirty="0" smtClean="0"/>
              <a:t>st</a:t>
            </a:r>
            <a:r>
              <a:rPr lang="en-GB" dirty="0" smtClean="0"/>
              <a:t> </a:t>
            </a:r>
            <a:r>
              <a:rPr lang="en-GB" dirty="0"/>
              <a:t>group (123 persons) - state of pre-illness (</a:t>
            </a:r>
            <a:r>
              <a:rPr lang="en-GB" dirty="0" err="1"/>
              <a:t>astenoneurotic</a:t>
            </a:r>
            <a:r>
              <a:rPr lang="en-GB" dirty="0"/>
              <a:t> syndrome, neurosis of expectation, post-stress disorder), </a:t>
            </a:r>
            <a:endParaRPr lang="en-GB" dirty="0" smtClean="0"/>
          </a:p>
          <a:p>
            <a:r>
              <a:rPr lang="en-GB" dirty="0" smtClean="0"/>
              <a:t>2</a:t>
            </a:r>
            <a:r>
              <a:rPr lang="en-GB" baseline="30000" dirty="0" smtClean="0"/>
              <a:t>nd</a:t>
            </a:r>
            <a:r>
              <a:rPr lang="en-GB" dirty="0" smtClean="0"/>
              <a:t> </a:t>
            </a:r>
            <a:r>
              <a:rPr lang="en-GB" dirty="0"/>
              <a:t>group (161 persons) passing into the illness (chronic fatigue syndrome, the Flammer-syndrome, syndrome of professional burning down), </a:t>
            </a:r>
            <a:endParaRPr lang="en-GB" dirty="0" smtClean="0"/>
          </a:p>
          <a:p>
            <a:r>
              <a:rPr lang="en-GB" dirty="0" smtClean="0"/>
              <a:t>3</a:t>
            </a:r>
            <a:r>
              <a:rPr lang="en-GB" baseline="30000" dirty="0" smtClean="0"/>
              <a:t>rd</a:t>
            </a:r>
            <a:r>
              <a:rPr lang="en-GB" dirty="0" smtClean="0"/>
              <a:t> </a:t>
            </a:r>
            <a:r>
              <a:rPr lang="en-GB" dirty="0"/>
              <a:t>group (57 persons) the illness (vascular </a:t>
            </a:r>
            <a:r>
              <a:rPr lang="en-GB" dirty="0" err="1"/>
              <a:t>dyshemia</a:t>
            </a:r>
            <a:r>
              <a:rPr lang="en-GB" dirty="0"/>
              <a:t>, oncopathology, dementia), </a:t>
            </a:r>
            <a:endParaRPr lang="en-GB" dirty="0" smtClean="0"/>
          </a:p>
          <a:p>
            <a:r>
              <a:rPr lang="en-GB" dirty="0" smtClean="0"/>
              <a:t>4</a:t>
            </a:r>
            <a:r>
              <a:rPr lang="en-GB" baseline="30000" dirty="0" smtClean="0"/>
              <a:t>th</a:t>
            </a:r>
            <a:r>
              <a:rPr lang="en-GB" dirty="0" smtClean="0"/>
              <a:t> </a:t>
            </a:r>
            <a:r>
              <a:rPr lang="en-GB" dirty="0"/>
              <a:t>groups (37 persons) critical </a:t>
            </a:r>
            <a:r>
              <a:rPr lang="en-GB" dirty="0" err="1"/>
              <a:t>decompensation</a:t>
            </a:r>
            <a:r>
              <a:rPr lang="en-GB" dirty="0"/>
              <a:t> conditions (stroke, heart attack, epilepsy, thrombosis, embolism). </a:t>
            </a:r>
            <a:endParaRPr lang="en-GB" dirty="0" smtClean="0"/>
          </a:p>
          <a:p>
            <a:endParaRPr lang="ru-RU" sz="2400" dirty="0"/>
          </a:p>
          <a:p>
            <a:endParaRPr lang="en-GB" sz="2400" dirty="0" smtClean="0"/>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graphicFrame>
        <p:nvGraphicFramePr>
          <p:cNvPr id="12" name="Диаграмма 11"/>
          <p:cNvGraphicFramePr>
            <a:graphicFrameLocks/>
          </p:cNvGraphicFramePr>
          <p:nvPr>
            <p:extLst>
              <p:ext uri="{D42A27DB-BD31-4B8C-83A1-F6EECF244321}">
                <p14:modId xmlns:p14="http://schemas.microsoft.com/office/powerpoint/2010/main" val="2598708157"/>
              </p:ext>
            </p:extLst>
          </p:nvPr>
        </p:nvGraphicFramePr>
        <p:xfrm>
          <a:off x="0" y="3594538"/>
          <a:ext cx="4855779" cy="30167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Диаграмма 12"/>
          <p:cNvGraphicFramePr>
            <a:graphicFrameLocks/>
          </p:cNvGraphicFramePr>
          <p:nvPr>
            <p:extLst>
              <p:ext uri="{D42A27DB-BD31-4B8C-83A1-F6EECF244321}">
                <p14:modId xmlns:p14="http://schemas.microsoft.com/office/powerpoint/2010/main" val="3348809317"/>
              </p:ext>
            </p:extLst>
          </p:nvPr>
        </p:nvGraphicFramePr>
        <p:xfrm>
          <a:off x="4934607" y="3563007"/>
          <a:ext cx="4020205" cy="280445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2"/>
          </p:nvPr>
        </p:nvSpPr>
        <p:spPr>
          <a:noFill/>
        </p:spPr>
        <p:txBody>
          <a:bodyPr/>
          <a:lstStyle/>
          <a:p>
            <a:fld id="{6F314B5D-57A1-4A81-AE8D-D05F2A757EAC}" type="slidenum">
              <a:rPr lang="en-US"/>
              <a:pPr/>
              <a:t>8</a:t>
            </a:fld>
            <a:endParaRPr lang="en-US"/>
          </a:p>
        </p:txBody>
      </p:sp>
      <p:sp>
        <p:nvSpPr>
          <p:cNvPr id="9221" name="Rectangle 2"/>
          <p:cNvSpPr>
            <a:spLocks noGrp="1" noChangeArrowheads="1"/>
          </p:cNvSpPr>
          <p:nvPr>
            <p:ph type="title" idx="4294967295"/>
          </p:nvPr>
        </p:nvSpPr>
        <p:spPr>
          <a:xfrm>
            <a:off x="1962150" y="127000"/>
            <a:ext cx="6815138" cy="931863"/>
          </a:xfrm>
        </p:spPr>
        <p:txBody>
          <a:bodyPr/>
          <a:lstStyle/>
          <a:p>
            <a:pPr eaLnBrk="1" hangingPunct="1"/>
            <a:r>
              <a:rPr lang="en-US" sz="2600" smtClean="0">
                <a:latin typeface="Thonburi" charset="0"/>
                <a:cs typeface="Thonburi" charset="0"/>
              </a:rPr>
              <a:t>What are the results of our study and how </a:t>
            </a:r>
            <a:r>
              <a:rPr lang="en-US" sz="2600" smtClean="0">
                <a:solidFill>
                  <a:schemeClr val="tx1"/>
                </a:solidFill>
                <a:latin typeface="Thonburi" charset="0"/>
                <a:cs typeface="Thonburi" charset="0"/>
              </a:rPr>
              <a:t>can these be translated into improved PPPM?</a:t>
            </a:r>
            <a:endParaRPr lang="en-GB" sz="2600" smtClean="0">
              <a:solidFill>
                <a:schemeClr val="tx1"/>
              </a:solidFill>
              <a:latin typeface="Thonburi" charset="0"/>
              <a:cs typeface="Thonburi" charset="0"/>
            </a:endParaRPr>
          </a:p>
        </p:txBody>
      </p:sp>
      <p:sp>
        <p:nvSpPr>
          <p:cNvPr id="9222" name="Rectangle 3"/>
          <p:cNvSpPr txBox="1">
            <a:spLocks noChangeArrowheads="1"/>
          </p:cNvSpPr>
          <p:nvPr/>
        </p:nvSpPr>
        <p:spPr bwMode="auto">
          <a:xfrm>
            <a:off x="0" y="1152949"/>
            <a:ext cx="9143999" cy="4525963"/>
          </a:xfrm>
          <a:prstGeom prst="rect">
            <a:avLst/>
          </a:prstGeom>
          <a:noFill/>
          <a:ln w="9525">
            <a:noFill/>
            <a:miter lim="800000"/>
            <a:headEnd/>
            <a:tailEnd/>
          </a:ln>
        </p:spPr>
        <p:txBody>
          <a:bodyPr/>
          <a:lstStyle/>
          <a:p>
            <a:r>
              <a:rPr lang="en-GB" sz="2400" dirty="0" smtClean="0"/>
              <a:t>All </a:t>
            </a:r>
            <a:r>
              <a:rPr lang="en-GB" sz="2400" dirty="0"/>
              <a:t>patients got medicinal treatment, psychotherapy and </a:t>
            </a:r>
            <a:r>
              <a:rPr lang="en-GB" sz="2400" dirty="0" smtClean="0"/>
              <a:t>psycho correction </a:t>
            </a:r>
            <a:r>
              <a:rPr lang="en-GB" sz="2400" dirty="0"/>
              <a:t>and rehabilitation sessions for influence on the sensory and </a:t>
            </a:r>
            <a:r>
              <a:rPr lang="en-GB" sz="2400" dirty="0" smtClean="0"/>
              <a:t>motion</a:t>
            </a:r>
            <a:r>
              <a:rPr lang="en-GB" sz="2400" dirty="0" smtClean="0">
                <a:solidFill>
                  <a:srgbClr val="3D53F5"/>
                </a:solidFill>
              </a:rPr>
              <a:t> </a:t>
            </a:r>
            <a:r>
              <a:rPr lang="en-GB" sz="2400" dirty="0"/>
              <a:t>systems in the </a:t>
            </a:r>
            <a:r>
              <a:rPr lang="en-GB" sz="2400" dirty="0" smtClean="0"/>
              <a:t>brain. </a:t>
            </a:r>
          </a:p>
          <a:p>
            <a:endParaRPr lang="en-GB" sz="2400" dirty="0" smtClean="0"/>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sp>
        <p:nvSpPr>
          <p:cNvPr id="8" name="Footer Placeholder 1"/>
          <p:cNvSpPr>
            <a:spLocks noGrp="1"/>
          </p:cNvSpPr>
          <p:nvPr>
            <p:ph type="ftr" sz="quarter" idx="11"/>
          </p:nvPr>
        </p:nvSpPr>
        <p:spPr>
          <a:xfrm>
            <a:off x="3454400" y="6454666"/>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graphicFrame>
        <p:nvGraphicFramePr>
          <p:cNvPr id="10" name="Диаграмма 9"/>
          <p:cNvGraphicFramePr>
            <a:graphicFrameLocks/>
          </p:cNvGraphicFramePr>
          <p:nvPr>
            <p:extLst>
              <p:ext uri="{D42A27DB-BD31-4B8C-83A1-F6EECF244321}">
                <p14:modId xmlns:p14="http://schemas.microsoft.com/office/powerpoint/2010/main" val="3590944484"/>
              </p:ext>
            </p:extLst>
          </p:nvPr>
        </p:nvGraphicFramePr>
        <p:xfrm>
          <a:off x="514348" y="2238703"/>
          <a:ext cx="8115301" cy="429002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131910" y="2423369"/>
            <a:ext cx="2012089" cy="369332"/>
          </a:xfrm>
          <a:prstGeom prst="rect">
            <a:avLst/>
          </a:prstGeom>
          <a:noFill/>
        </p:spPr>
        <p:txBody>
          <a:bodyPr wrap="none" rtlCol="0">
            <a:spAutoFit/>
          </a:bodyPr>
          <a:lstStyle/>
          <a:p>
            <a:r>
              <a:rPr lang="en-GB" b="1" dirty="0"/>
              <a:t>Standard therapy </a:t>
            </a:r>
            <a:endParaRPr lang="ru-RU"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2"/>
          </p:nvPr>
        </p:nvSpPr>
        <p:spPr>
          <a:noFill/>
        </p:spPr>
        <p:txBody>
          <a:bodyPr/>
          <a:lstStyle/>
          <a:p>
            <a:fld id="{6F314B5D-57A1-4A81-AE8D-D05F2A757EAC}" type="slidenum">
              <a:rPr lang="en-US"/>
              <a:pPr/>
              <a:t>9</a:t>
            </a:fld>
            <a:endParaRPr lang="en-US"/>
          </a:p>
        </p:txBody>
      </p:sp>
      <p:sp>
        <p:nvSpPr>
          <p:cNvPr id="9221" name="Rectangle 2"/>
          <p:cNvSpPr>
            <a:spLocks noGrp="1" noChangeArrowheads="1"/>
          </p:cNvSpPr>
          <p:nvPr>
            <p:ph type="title" idx="4294967295"/>
          </p:nvPr>
        </p:nvSpPr>
        <p:spPr>
          <a:xfrm>
            <a:off x="1962150" y="127000"/>
            <a:ext cx="6815138" cy="931863"/>
          </a:xfrm>
        </p:spPr>
        <p:txBody>
          <a:bodyPr/>
          <a:lstStyle/>
          <a:p>
            <a:pPr eaLnBrk="1" hangingPunct="1"/>
            <a:r>
              <a:rPr lang="en-US" sz="2600" smtClean="0">
                <a:latin typeface="Thonburi" charset="0"/>
                <a:cs typeface="Thonburi" charset="0"/>
              </a:rPr>
              <a:t>What are the results of our study and how </a:t>
            </a:r>
            <a:r>
              <a:rPr lang="en-US" sz="2600" smtClean="0">
                <a:solidFill>
                  <a:schemeClr val="tx1"/>
                </a:solidFill>
                <a:latin typeface="Thonburi" charset="0"/>
                <a:cs typeface="Thonburi" charset="0"/>
              </a:rPr>
              <a:t>can these be translated into improved PPPM?</a:t>
            </a:r>
            <a:endParaRPr lang="en-GB" sz="2600" smtClean="0">
              <a:solidFill>
                <a:schemeClr val="tx1"/>
              </a:solidFill>
              <a:latin typeface="Thonburi" charset="0"/>
              <a:cs typeface="Thonburi" charset="0"/>
            </a:endParaRPr>
          </a:p>
        </p:txBody>
      </p:sp>
      <p:sp>
        <p:nvSpPr>
          <p:cNvPr id="9222" name="Rectangle 3"/>
          <p:cNvSpPr txBox="1">
            <a:spLocks noChangeArrowheads="1"/>
          </p:cNvSpPr>
          <p:nvPr/>
        </p:nvSpPr>
        <p:spPr bwMode="auto">
          <a:xfrm>
            <a:off x="0" y="1152949"/>
            <a:ext cx="9143999" cy="2491003"/>
          </a:xfrm>
          <a:prstGeom prst="rect">
            <a:avLst/>
          </a:prstGeom>
          <a:noFill/>
          <a:ln w="9525">
            <a:noFill/>
            <a:miter lim="800000"/>
            <a:headEnd/>
            <a:tailEnd/>
          </a:ln>
        </p:spPr>
        <p:txBody>
          <a:bodyPr/>
          <a:lstStyle/>
          <a:p>
            <a:r>
              <a:rPr lang="en-GB" sz="2400" dirty="0" smtClean="0"/>
              <a:t>We </a:t>
            </a:r>
            <a:r>
              <a:rPr lang="en-GB" sz="2400" dirty="0"/>
              <a:t>established correlation dependence between therapeutic influences of medicines on vascular disorders and progresses of psychosomatic disorders in vascular </a:t>
            </a:r>
            <a:r>
              <a:rPr lang="en-GB" sz="2400" dirty="0" err="1"/>
              <a:t>dyshemia</a:t>
            </a:r>
            <a:r>
              <a:rPr lang="en-GB" sz="2400" dirty="0"/>
              <a:t> in 83% </a:t>
            </a:r>
            <a:r>
              <a:rPr lang="en-GB" sz="2400" dirty="0" smtClean="0"/>
              <a:t>of </a:t>
            </a:r>
            <a:r>
              <a:rPr lang="en-US" sz="2400" dirty="0" smtClean="0"/>
              <a:t>patients</a:t>
            </a:r>
            <a:r>
              <a:rPr lang="en-US" sz="2400" dirty="0" smtClean="0">
                <a:solidFill>
                  <a:srgbClr val="7030A0"/>
                </a:solidFill>
              </a:rPr>
              <a:t> </a:t>
            </a:r>
            <a:r>
              <a:rPr lang="en-GB" sz="2400" dirty="0" smtClean="0"/>
              <a:t>without </a:t>
            </a:r>
            <a:r>
              <a:rPr lang="en-GB" sz="2400" dirty="0"/>
              <a:t>adequate </a:t>
            </a:r>
            <a:r>
              <a:rPr lang="en-GB" sz="2400" dirty="0" smtClean="0"/>
              <a:t>treatment. </a:t>
            </a:r>
          </a:p>
          <a:p>
            <a:endParaRPr lang="ru-RU" sz="2400" dirty="0"/>
          </a:p>
        </p:txBody>
      </p:sp>
      <p:sp>
        <p:nvSpPr>
          <p:cNvPr id="7" name="Date Placeholder 2"/>
          <p:cNvSpPr>
            <a:spLocks noGrp="1"/>
          </p:cNvSpPr>
          <p:nvPr>
            <p:ph type="dt" sz="quarter" idx="10"/>
          </p:nvPr>
        </p:nvSpPr>
        <p:spPr>
          <a:xfrm>
            <a:off x="457200" y="6438900"/>
            <a:ext cx="2882900" cy="282575"/>
          </a:xfrm>
          <a:noFill/>
        </p:spPr>
        <p:txBody>
          <a:bodyPr/>
          <a:lstStyle/>
          <a:p>
            <a:r>
              <a:rPr lang="it-IT" dirty="0" smtClean="0">
                <a:solidFill>
                  <a:srgbClr val="898989"/>
                </a:solidFill>
                <a:latin typeface="Thonburi" charset="0"/>
                <a:ea typeface="MS PGothic" pitchFamily="34" charset="-128"/>
              </a:rPr>
              <a:t>Bonn, 3-5/9/2015</a:t>
            </a:r>
            <a:endParaRPr lang="en-US" dirty="0" smtClean="0">
              <a:solidFill>
                <a:srgbClr val="898989"/>
              </a:solidFill>
              <a:latin typeface="Thonburi" charset="0"/>
              <a:ea typeface="MS PGothic" pitchFamily="34" charset="-128"/>
            </a:endParaRPr>
          </a:p>
        </p:txBody>
      </p:sp>
      <p:graphicFrame>
        <p:nvGraphicFramePr>
          <p:cNvPr id="10" name="Диаграмма 9"/>
          <p:cNvGraphicFramePr>
            <a:graphicFrameLocks/>
          </p:cNvGraphicFramePr>
          <p:nvPr>
            <p:extLst>
              <p:ext uri="{D42A27DB-BD31-4B8C-83A1-F6EECF244321}">
                <p14:modId xmlns:p14="http://schemas.microsoft.com/office/powerpoint/2010/main" val="2120273188"/>
              </p:ext>
            </p:extLst>
          </p:nvPr>
        </p:nvGraphicFramePr>
        <p:xfrm>
          <a:off x="0" y="2398450"/>
          <a:ext cx="8724900" cy="425952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310908" y="2601310"/>
            <a:ext cx="2848857" cy="646331"/>
          </a:xfrm>
          <a:prstGeom prst="rect">
            <a:avLst/>
          </a:prstGeom>
          <a:noFill/>
        </p:spPr>
        <p:txBody>
          <a:bodyPr wrap="none" rtlCol="0">
            <a:spAutoFit/>
          </a:bodyPr>
          <a:lstStyle/>
          <a:p>
            <a:r>
              <a:rPr lang="en-GB" b="1" dirty="0"/>
              <a:t>Background personalized </a:t>
            </a:r>
            <a:endParaRPr lang="en-GB" b="1" dirty="0" smtClean="0"/>
          </a:p>
          <a:p>
            <a:r>
              <a:rPr lang="en-GB" b="1" dirty="0" smtClean="0"/>
              <a:t>angiotherapy</a:t>
            </a:r>
            <a:endParaRPr lang="ru-RU" b="1" dirty="0"/>
          </a:p>
        </p:txBody>
      </p:sp>
      <p:sp>
        <p:nvSpPr>
          <p:cNvPr id="11" name="Footer Placeholder 1"/>
          <p:cNvSpPr>
            <a:spLocks noGrp="1"/>
          </p:cNvSpPr>
          <p:nvPr>
            <p:ph type="ftr" sz="quarter" idx="11"/>
          </p:nvPr>
        </p:nvSpPr>
        <p:spPr>
          <a:xfrm>
            <a:off x="3454400" y="6438900"/>
            <a:ext cx="3206750" cy="279400"/>
          </a:xfrm>
          <a:noFill/>
        </p:spPr>
        <p:txBody>
          <a:bodyPr/>
          <a:lstStyle/>
          <a:p>
            <a:r>
              <a:rPr lang="it-IT" dirty="0" smtClean="0">
                <a:latin typeface="Thonburi" charset="0"/>
                <a:ea typeface="MS PGothic" pitchFamily="34" charset="-128"/>
              </a:rPr>
              <a:t>EPMA World Congress 2015</a:t>
            </a:r>
            <a:endParaRPr lang="en-US" dirty="0" smtClean="0">
              <a:latin typeface="Thonburi" charset="0"/>
              <a:ea typeface="MS PGothic" pitchFamily="34" charset="-128"/>
            </a:endParaRPr>
          </a:p>
        </p:txBody>
      </p:sp>
    </p:spTree>
    <p:extLst>
      <p:ext uri="{BB962C8B-B14F-4D97-AF65-F5344CB8AC3E}">
        <p14:creationId xmlns:p14="http://schemas.microsoft.com/office/powerpoint/2010/main" val="1050530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4680</TotalTime>
  <Words>1220</Words>
  <Application>Microsoft Office PowerPoint</Application>
  <PresentationFormat>Экран (4:3)</PresentationFormat>
  <Paragraphs>131</Paragraphs>
  <Slides>14</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Default Design</vt:lpstr>
      <vt:lpstr>Predictive biomarker patterns by capillary microscopy</vt:lpstr>
      <vt:lpstr>What is the "unmet need” for PPPM?</vt:lpstr>
      <vt:lpstr>What are the target populations for PPPM intervention?</vt:lpstr>
      <vt:lpstr>What are the methods used and how accessible are they?</vt:lpstr>
      <vt:lpstr>What are the methods used and how accessible are they?</vt:lpstr>
      <vt:lpstr>What are the methods used and how accessible are they?</vt:lpstr>
      <vt:lpstr>What are the results of our study and how can these be translated into improved PPPM?</vt:lpstr>
      <vt:lpstr>What are the results of our study and how can these be translated into improved PPPM?</vt:lpstr>
      <vt:lpstr>What are the results of our study and how can these be translated into improved PPPM?</vt:lpstr>
      <vt:lpstr>What are the results of our study and how can these be translated into improved PPPM?</vt:lpstr>
      <vt:lpstr>What are the results of our study and how can these be translated into improved PPPM?</vt:lpstr>
      <vt:lpstr>What are the results of our study and how can these be translated into improved PPPM?</vt:lpstr>
      <vt:lpstr>What are the benefits for patients and healthcare?</vt:lpstr>
      <vt:lpstr>What are the benefits for patients and healthcare?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Romano Danesi</dc:creator>
  <cp:lastModifiedBy>Инна</cp:lastModifiedBy>
  <cp:revision>290</cp:revision>
  <cp:lastPrinted>2013-09-09T17:16:19Z</cp:lastPrinted>
  <dcterms:created xsi:type="dcterms:W3CDTF">2011-12-02T14:25:33Z</dcterms:created>
  <dcterms:modified xsi:type="dcterms:W3CDTF">2015-09-03T08:54:46Z</dcterms:modified>
</cp:coreProperties>
</file>